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6" r:id="rId4"/>
    <p:sldId id="263" r:id="rId5"/>
    <p:sldId id="264" r:id="rId6"/>
    <p:sldId id="261" r:id="rId7"/>
    <p:sldId id="265"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viser" initials="A" lastIdx="1" clrIdx="0">
    <p:extLst>
      <p:ext uri="{19B8F6BF-5375-455C-9EA6-DF929625EA0E}">
        <p15:presenceInfo xmlns:p15="http://schemas.microsoft.com/office/powerpoint/2012/main" userId="faf6bcda57171c7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108" d="100"/>
          <a:sy n="108" d="100"/>
        </p:scale>
        <p:origin x="42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0129-5F96-7087-BA33-9540E53455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3C22BF9-2EEC-5994-E6DD-2CFD17232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A38770-0025-35BB-1123-FACEFA74E33B}"/>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5" name="Footer Placeholder 4">
            <a:extLst>
              <a:ext uri="{FF2B5EF4-FFF2-40B4-BE49-F238E27FC236}">
                <a16:creationId xmlns:a16="http://schemas.microsoft.com/office/drawing/2014/main" id="{362DFA2C-5C4D-CA65-0633-59715B49E9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02AB5A-64A1-9B0D-FC95-419869A827AF}"/>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2119213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A232-75F1-3351-30BA-E0B5AA0B33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767EC1-A935-CBCF-062C-BF0BB50B67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9DA4E5-562C-F97D-AD6B-145DD85CBDCC}"/>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5" name="Footer Placeholder 4">
            <a:extLst>
              <a:ext uri="{FF2B5EF4-FFF2-40B4-BE49-F238E27FC236}">
                <a16:creationId xmlns:a16="http://schemas.microsoft.com/office/drawing/2014/main" id="{F485042D-AF0C-6539-03F2-803BF30966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ED4F6D-6763-BC14-DF3D-40F242D4F217}"/>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3819989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17C1B-B4DF-E23C-ECC5-F56A2BDFF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FFBCD9-857F-1BAB-98C3-AD4E612E6D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E3D502-D125-FCDA-19D4-FE1CA83914E3}"/>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5" name="Footer Placeholder 4">
            <a:extLst>
              <a:ext uri="{FF2B5EF4-FFF2-40B4-BE49-F238E27FC236}">
                <a16:creationId xmlns:a16="http://schemas.microsoft.com/office/drawing/2014/main" id="{236C2BA9-B3DA-A8BA-7DF0-BAECA1E2AC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88FE74-2FF6-C613-0C89-3735F318B2F4}"/>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292081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4FF7-7F8D-2DFF-F726-E197C3737F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2ADBD3-DD54-BC23-7B36-CA43C1F8C2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A04A433-9558-E803-E402-DFFE21920F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EE6EAC3-692C-58DC-8F6C-593A30EB06F4}"/>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6" name="Footer Placeholder 5">
            <a:extLst>
              <a:ext uri="{FF2B5EF4-FFF2-40B4-BE49-F238E27FC236}">
                <a16:creationId xmlns:a16="http://schemas.microsoft.com/office/drawing/2014/main" id="{230346C1-DDB1-5CC0-F54F-D9BD1FBD2C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8D4CBE-27AC-4482-09A5-ACF5B91DE11C}"/>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54954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2A5A0-CCD0-CD9B-AB5F-06B5224C39C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ACBA5E-1A8E-42D3-DB72-34E04523EC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5B8164-C1EE-3752-368E-6387E1E434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59A6821-FAC1-E4AC-E1A3-D3ED0D21A0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278030-C038-571E-B93C-55024AFD15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D7AEFC5-041D-C8F9-20A2-DFB044D5C457}"/>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8" name="Footer Placeholder 7">
            <a:extLst>
              <a:ext uri="{FF2B5EF4-FFF2-40B4-BE49-F238E27FC236}">
                <a16:creationId xmlns:a16="http://schemas.microsoft.com/office/drawing/2014/main" id="{B21CD318-D176-1AA6-87B4-70E1C82B0A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C67F6BE-529B-B653-EF96-E1B209290E03}"/>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147877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137F0-4E9D-8093-65B5-41E0EDA04C8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7B1F2-AF4F-A577-5DE0-878EF45CE75B}"/>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4" name="Footer Placeholder 3">
            <a:extLst>
              <a:ext uri="{FF2B5EF4-FFF2-40B4-BE49-F238E27FC236}">
                <a16:creationId xmlns:a16="http://schemas.microsoft.com/office/drawing/2014/main" id="{1AC7CE02-9EA3-BEFE-ABE0-3FDB19337CE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FDABAF0-C154-B983-0B19-F9DD8B513BB0}"/>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3429541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08BF7-940D-6890-2E64-FD58F5221BF9}"/>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3" name="Footer Placeholder 2">
            <a:extLst>
              <a:ext uri="{FF2B5EF4-FFF2-40B4-BE49-F238E27FC236}">
                <a16:creationId xmlns:a16="http://schemas.microsoft.com/office/drawing/2014/main" id="{CBDA5ADE-EE26-5AF0-0F26-67843B4EE69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3A56EE-EB69-21F7-74F3-FDDEA3A6FB7F}"/>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74638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9070-F234-ADBD-1336-096714DDC7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BDFBAD4-5A61-B9F3-B580-4142E631D6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ABD6470-F466-42B6-EECD-74E82AF70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6611FB-DE22-A80A-2E5C-0392038F7363}"/>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6" name="Footer Placeholder 5">
            <a:extLst>
              <a:ext uri="{FF2B5EF4-FFF2-40B4-BE49-F238E27FC236}">
                <a16:creationId xmlns:a16="http://schemas.microsoft.com/office/drawing/2014/main" id="{BA83F2FA-4D98-3479-8A9A-50EEDDE677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A4F62C-E390-F23E-B709-2DDB3A559C48}"/>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579395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807A2-15D3-0658-2DD3-E643173F62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5DE7532-BA3A-9D6B-E2F1-4B52F91F3C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9BFB22-DAEC-F8B5-4757-DB74BFF49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7A840A-1533-198A-19FC-52EA01CE7595}"/>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6" name="Footer Placeholder 5">
            <a:extLst>
              <a:ext uri="{FF2B5EF4-FFF2-40B4-BE49-F238E27FC236}">
                <a16:creationId xmlns:a16="http://schemas.microsoft.com/office/drawing/2014/main" id="{9DB308B0-2516-4F9E-4DEB-F7C8FF447F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5AB409-DD7D-E5E0-AFAB-C796476CB75F}"/>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2997173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6B40F-BAB9-2B94-CAA8-7BAE593A92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1E3A8A-4646-BCE5-92BC-3714BB1DBD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1E5627-1BF0-FECD-2A84-529B597173B2}"/>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5" name="Footer Placeholder 4">
            <a:extLst>
              <a:ext uri="{FF2B5EF4-FFF2-40B4-BE49-F238E27FC236}">
                <a16:creationId xmlns:a16="http://schemas.microsoft.com/office/drawing/2014/main" id="{20947771-A220-F840-3726-90510826A6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D9CD54-22A9-0022-3BC7-E369B8DF5004}"/>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3387978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BF5C47-20AB-1E4A-2B8F-33231C703F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36B996-BC30-8305-C69A-D0F91E9E9E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5A5852-D1DE-1060-177E-BBF92A9EFF5C}"/>
              </a:ext>
            </a:extLst>
          </p:cNvPr>
          <p:cNvSpPr>
            <a:spLocks noGrp="1"/>
          </p:cNvSpPr>
          <p:nvPr>
            <p:ph type="dt" sz="half" idx="10"/>
          </p:nvPr>
        </p:nvSpPr>
        <p:spPr/>
        <p:txBody>
          <a:bodyPr/>
          <a:lstStyle/>
          <a:p>
            <a:fld id="{5568A3F8-BE34-40D6-AA5E-B29D4A556C3E}" type="datetimeFigureOut">
              <a:rPr lang="en-GB" smtClean="0"/>
              <a:t>18/10/2024</a:t>
            </a:fld>
            <a:endParaRPr lang="en-GB"/>
          </a:p>
        </p:txBody>
      </p:sp>
      <p:sp>
        <p:nvSpPr>
          <p:cNvPr id="5" name="Footer Placeholder 4">
            <a:extLst>
              <a:ext uri="{FF2B5EF4-FFF2-40B4-BE49-F238E27FC236}">
                <a16:creationId xmlns:a16="http://schemas.microsoft.com/office/drawing/2014/main" id="{074434FD-1D47-7F43-6CC2-F4B872DCC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2311C1-6A0C-5285-6747-546065C9534A}"/>
              </a:ext>
            </a:extLst>
          </p:cNvPr>
          <p:cNvSpPr>
            <a:spLocks noGrp="1"/>
          </p:cNvSpPr>
          <p:nvPr>
            <p:ph type="sldNum" sz="quarter" idx="12"/>
          </p:nvPr>
        </p:nvSpPr>
        <p:spPr/>
        <p:txBody>
          <a:bodyPr/>
          <a:lstStyle/>
          <a:p>
            <a:fld id="{6354B559-18EA-45DB-A2A7-8B7E62E57E9F}" type="slidenum">
              <a:rPr lang="en-GB" smtClean="0"/>
              <a:t>‹#›</a:t>
            </a:fld>
            <a:endParaRPr lang="en-GB"/>
          </a:p>
        </p:txBody>
      </p:sp>
    </p:spTree>
    <p:extLst>
      <p:ext uri="{BB962C8B-B14F-4D97-AF65-F5344CB8AC3E}">
        <p14:creationId xmlns:p14="http://schemas.microsoft.com/office/powerpoint/2010/main" val="2967610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413171-F7D2-AEB4-9C1A-8BDAC04884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2AFE0C-4BE4-F62E-740C-0CA49C5A3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A2CE02-4E0F-7AB9-D788-EE94F6A347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8A3F8-BE34-40D6-AA5E-B29D4A556C3E}" type="datetimeFigureOut">
              <a:rPr lang="en-GB" smtClean="0"/>
              <a:t>18/10/2024</a:t>
            </a:fld>
            <a:endParaRPr lang="en-GB"/>
          </a:p>
        </p:txBody>
      </p:sp>
      <p:sp>
        <p:nvSpPr>
          <p:cNvPr id="5" name="Footer Placeholder 4">
            <a:extLst>
              <a:ext uri="{FF2B5EF4-FFF2-40B4-BE49-F238E27FC236}">
                <a16:creationId xmlns:a16="http://schemas.microsoft.com/office/drawing/2014/main" id="{039D5220-914D-8F8A-9827-21E2C547F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6DD263-99EF-805F-8055-970C95F9E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4B559-18EA-45DB-A2A7-8B7E62E57E9F}" type="slidenum">
              <a:rPr lang="en-GB" smtClean="0"/>
              <a:t>‹#›</a:t>
            </a:fld>
            <a:endParaRPr lang="en-GB"/>
          </a:p>
        </p:txBody>
      </p:sp>
    </p:spTree>
    <p:extLst>
      <p:ext uri="{BB962C8B-B14F-4D97-AF65-F5344CB8AC3E}">
        <p14:creationId xmlns:p14="http://schemas.microsoft.com/office/powerpoint/2010/main" val="2225225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macmillan.dorchester@centralca.org.uk" TargetMode="Externa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ACF8-4596-A2D1-D020-42D435C4AAE7}"/>
              </a:ext>
            </a:extLst>
          </p:cNvPr>
          <p:cNvSpPr>
            <a:spLocks noGrp="1"/>
          </p:cNvSpPr>
          <p:nvPr>
            <p:ph type="ctrTitle"/>
          </p:nvPr>
        </p:nvSpPr>
        <p:spPr>
          <a:xfrm>
            <a:off x="1524000" y="1122362"/>
            <a:ext cx="9144000" cy="2433637"/>
          </a:xfrm>
        </p:spPr>
        <p:txBody>
          <a:bodyPr>
            <a:normAutofit/>
          </a:bodyPr>
          <a:lstStyle/>
          <a:p>
            <a:r>
              <a:rPr lang="en-GB" sz="7200" b="1" dirty="0"/>
              <a:t>Dorset Macmillan </a:t>
            </a:r>
            <a:br>
              <a:rPr lang="en-GB" sz="7200" b="1" dirty="0"/>
            </a:br>
            <a:r>
              <a:rPr lang="en-GB" sz="7200" b="1" dirty="0"/>
              <a:t>Citizens Advice Service</a:t>
            </a:r>
          </a:p>
        </p:txBody>
      </p:sp>
      <p:pic>
        <p:nvPicPr>
          <p:cNvPr id="1028" name="Picture 4">
            <a:extLst>
              <a:ext uri="{FF2B5EF4-FFF2-40B4-BE49-F238E27FC236}">
                <a16:creationId xmlns:a16="http://schemas.microsoft.com/office/drawing/2014/main" id="{455AFFAB-C70C-9BFB-F184-BB080C9BB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3927" y="4148136"/>
            <a:ext cx="4504073" cy="15875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42D74B0-E7A1-0AE3-0570-537AD9C7D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967162"/>
            <a:ext cx="4617096" cy="176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976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71E1-E3E6-67DB-ABFE-B20EE3099B0A}"/>
              </a:ext>
            </a:extLst>
          </p:cNvPr>
          <p:cNvSpPr>
            <a:spLocks noGrp="1"/>
          </p:cNvSpPr>
          <p:nvPr>
            <p:ph type="title"/>
          </p:nvPr>
        </p:nvSpPr>
        <p:spPr>
          <a:xfrm>
            <a:off x="546100" y="365125"/>
            <a:ext cx="11087100" cy="1325563"/>
          </a:xfrm>
        </p:spPr>
        <p:txBody>
          <a:bodyPr>
            <a:noAutofit/>
          </a:bodyPr>
          <a:lstStyle/>
          <a:p>
            <a:pPr algn="ctr"/>
            <a:r>
              <a:rPr lang="en-GB" sz="3200" dirty="0"/>
              <a:t>We are a team of 7 covering the whole of Dorset </a:t>
            </a:r>
            <a:br>
              <a:rPr lang="en-GB" sz="3200" dirty="0"/>
            </a:br>
            <a:r>
              <a:rPr lang="en-GB" sz="3200" dirty="0"/>
              <a:t>with the exception of Bournemouth, Christchurch &amp; Poole - BCP </a:t>
            </a:r>
          </a:p>
        </p:txBody>
      </p:sp>
      <p:pic>
        <p:nvPicPr>
          <p:cNvPr id="2054" name="Picture 6" descr="Map of Dorset Lyme Regis, Gillingham, Dorchester, Broadband ...">
            <a:extLst>
              <a:ext uri="{FF2B5EF4-FFF2-40B4-BE49-F238E27FC236}">
                <a16:creationId xmlns:a16="http://schemas.microsoft.com/office/drawing/2014/main" id="{4515F5EC-F49D-A644-94CB-D0B910B379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27300" y="1690688"/>
            <a:ext cx="6984040" cy="47249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037B811-91ED-80EF-3C2E-0D24CD3BFB71}"/>
              </a:ext>
            </a:extLst>
          </p:cNvPr>
          <p:cNvPicPr>
            <a:picLocks noChangeAspect="1"/>
          </p:cNvPicPr>
          <p:nvPr/>
        </p:nvPicPr>
        <p:blipFill>
          <a:blip r:embed="rId3"/>
          <a:stretch>
            <a:fillRect/>
          </a:stretch>
        </p:blipFill>
        <p:spPr>
          <a:xfrm>
            <a:off x="1320801" y="3667905"/>
            <a:ext cx="1206500" cy="1258392"/>
          </a:xfrm>
          <a:prstGeom prst="rect">
            <a:avLst/>
          </a:prstGeom>
        </p:spPr>
      </p:pic>
    </p:spTree>
    <p:extLst>
      <p:ext uri="{BB962C8B-B14F-4D97-AF65-F5344CB8AC3E}">
        <p14:creationId xmlns:p14="http://schemas.microsoft.com/office/powerpoint/2010/main" val="3313976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solidFill>
                  <a:schemeClr val="accent5">
                    <a:lumMod val="75000"/>
                  </a:schemeClr>
                </a:solidFill>
              </a:rPr>
              <a:t>We accept referrals from:</a:t>
            </a:r>
            <a:endParaRPr lang="en-GB" dirty="0">
              <a:solidFill>
                <a:schemeClr val="accent5">
                  <a:lumMod val="75000"/>
                </a:schemeClr>
              </a:solidFill>
            </a:endParaRPr>
          </a:p>
        </p:txBody>
      </p:sp>
      <p:sp>
        <p:nvSpPr>
          <p:cNvPr id="6" name="Content Placeholder 5"/>
          <p:cNvSpPr>
            <a:spLocks noGrp="1"/>
          </p:cNvSpPr>
          <p:nvPr>
            <p:ph sz="half" idx="2"/>
          </p:nvPr>
        </p:nvSpPr>
        <p:spPr>
          <a:xfrm>
            <a:off x="839788" y="1710015"/>
            <a:ext cx="5157787" cy="3684588"/>
          </a:xfrm>
        </p:spPr>
        <p:txBody>
          <a:bodyPr>
            <a:normAutofit fontScale="92500" lnSpcReduction="10000"/>
          </a:bodyPr>
          <a:lstStyle/>
          <a:p>
            <a:r>
              <a:rPr lang="en-GB" dirty="0" smtClean="0"/>
              <a:t>Cancer Nurse Specialists</a:t>
            </a:r>
          </a:p>
          <a:p>
            <a:r>
              <a:rPr lang="en-GB" dirty="0" smtClean="0"/>
              <a:t>Cancer Support Workers</a:t>
            </a:r>
          </a:p>
          <a:p>
            <a:r>
              <a:rPr lang="en-GB" dirty="0" smtClean="0"/>
              <a:t>GP Surgeries</a:t>
            </a:r>
          </a:p>
          <a:p>
            <a:r>
              <a:rPr lang="en-GB" dirty="0" smtClean="0"/>
              <a:t>Social Prescribers</a:t>
            </a:r>
          </a:p>
          <a:p>
            <a:r>
              <a:rPr lang="en-GB" dirty="0" err="1" smtClean="0"/>
              <a:t>Weldmar</a:t>
            </a:r>
            <a:r>
              <a:rPr lang="en-GB" dirty="0" smtClean="0"/>
              <a:t> Community Nurses</a:t>
            </a:r>
          </a:p>
          <a:p>
            <a:r>
              <a:rPr lang="en-GB" dirty="0" smtClean="0"/>
              <a:t>Hospices</a:t>
            </a:r>
          </a:p>
          <a:p>
            <a:r>
              <a:rPr lang="en-GB" dirty="0" smtClean="0"/>
              <a:t>Community Oncology </a:t>
            </a:r>
            <a:endParaRPr lang="en-GB" dirty="0" smtClean="0"/>
          </a:p>
          <a:p>
            <a:r>
              <a:rPr lang="en-GB" dirty="0" smtClean="0"/>
              <a:t>Other health professionals</a:t>
            </a:r>
          </a:p>
          <a:p>
            <a:endParaRPr lang="en-GB" dirty="0"/>
          </a:p>
        </p:txBody>
      </p:sp>
      <p:sp>
        <p:nvSpPr>
          <p:cNvPr id="8" name="Content Placeholder 7"/>
          <p:cNvSpPr>
            <a:spLocks noGrp="1"/>
          </p:cNvSpPr>
          <p:nvPr>
            <p:ph sz="quarter" idx="4"/>
          </p:nvPr>
        </p:nvSpPr>
        <p:spPr>
          <a:xfrm>
            <a:off x="6097588" y="1710015"/>
            <a:ext cx="5183188" cy="3684588"/>
          </a:xfrm>
        </p:spPr>
        <p:txBody>
          <a:bodyPr/>
          <a:lstStyle/>
          <a:p>
            <a:r>
              <a:rPr lang="en-GB" dirty="0" smtClean="0"/>
              <a:t>Self referral</a:t>
            </a:r>
          </a:p>
          <a:p>
            <a:r>
              <a:rPr lang="en-GB" dirty="0" smtClean="0"/>
              <a:t>Family, Friends, colleagues</a:t>
            </a:r>
            <a:endParaRPr lang="en-GB" dirty="0" smtClean="0"/>
          </a:p>
          <a:p>
            <a:r>
              <a:rPr lang="en-GB" dirty="0" smtClean="0"/>
              <a:t>Macmillan Direct Services</a:t>
            </a:r>
          </a:p>
          <a:p>
            <a:r>
              <a:rPr lang="en-GB" dirty="0" smtClean="0"/>
              <a:t>Macmillan Health </a:t>
            </a:r>
            <a:r>
              <a:rPr lang="en-GB" dirty="0" smtClean="0"/>
              <a:t>Professionals</a:t>
            </a:r>
          </a:p>
          <a:p>
            <a:r>
              <a:rPr lang="en-GB" dirty="0" smtClean="0"/>
              <a:t>Macmillan Website</a:t>
            </a:r>
            <a:endParaRPr lang="en-GB" dirty="0" smtClean="0"/>
          </a:p>
          <a:p>
            <a:r>
              <a:rPr lang="en-GB" dirty="0" smtClean="0"/>
              <a:t>Citizens Advice </a:t>
            </a:r>
            <a:r>
              <a:rPr lang="en-GB" dirty="0" smtClean="0"/>
              <a:t>Offices</a:t>
            </a:r>
          </a:p>
          <a:p>
            <a:r>
              <a:rPr lang="en-GB" dirty="0" smtClean="0"/>
              <a:t>Other</a:t>
            </a:r>
            <a:endParaRPr lang="en-GB" dirty="0" smtClean="0"/>
          </a:p>
          <a:p>
            <a:endParaRPr lang="en-GB" dirty="0"/>
          </a:p>
        </p:txBody>
      </p:sp>
    </p:spTree>
    <p:extLst>
      <p:ext uri="{BB962C8B-B14F-4D97-AF65-F5344CB8AC3E}">
        <p14:creationId xmlns:p14="http://schemas.microsoft.com/office/powerpoint/2010/main" val="3768206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D27A-85DE-A1C8-9D72-8C8771BB9CDC}"/>
              </a:ext>
            </a:extLst>
          </p:cNvPr>
          <p:cNvSpPr>
            <a:spLocks noGrp="1"/>
          </p:cNvSpPr>
          <p:nvPr>
            <p:ph type="title"/>
          </p:nvPr>
        </p:nvSpPr>
        <p:spPr>
          <a:xfrm>
            <a:off x="990600" y="5316537"/>
            <a:ext cx="10515600" cy="1325563"/>
          </a:xfrm>
        </p:spPr>
        <p:txBody>
          <a:bodyPr/>
          <a:lstStyle/>
          <a:p>
            <a:r>
              <a:rPr lang="en-GB" dirty="0">
                <a:solidFill>
                  <a:srgbClr val="00B050"/>
                </a:solidFill>
                <a:latin typeface="Futura-Medium"/>
              </a:rPr>
              <a:t>We can help with questions like these </a:t>
            </a:r>
            <a:br>
              <a:rPr lang="en-GB" dirty="0">
                <a:solidFill>
                  <a:srgbClr val="00B050"/>
                </a:solidFill>
                <a:latin typeface="Futura-Medium"/>
              </a:rPr>
            </a:br>
            <a:r>
              <a:rPr lang="en-GB" dirty="0">
                <a:solidFill>
                  <a:srgbClr val="00B050"/>
                </a:solidFill>
                <a:latin typeface="Futura-Medium"/>
              </a:rPr>
              <a:t>and many more.</a:t>
            </a:r>
          </a:p>
        </p:txBody>
      </p:sp>
      <p:sp>
        <p:nvSpPr>
          <p:cNvPr id="3" name="Content Placeholder 2">
            <a:extLst>
              <a:ext uri="{FF2B5EF4-FFF2-40B4-BE49-F238E27FC236}">
                <a16:creationId xmlns:a16="http://schemas.microsoft.com/office/drawing/2014/main" id="{6686C097-BC22-6CBA-E86A-06B587A60E59}"/>
              </a:ext>
            </a:extLst>
          </p:cNvPr>
          <p:cNvSpPr>
            <a:spLocks noGrp="1"/>
          </p:cNvSpPr>
          <p:nvPr>
            <p:ph idx="1"/>
          </p:nvPr>
        </p:nvSpPr>
        <p:spPr>
          <a:xfrm>
            <a:off x="838200" y="1459706"/>
            <a:ext cx="10515600" cy="3775075"/>
          </a:xfrm>
        </p:spPr>
        <p:txBody>
          <a:bodyPr/>
          <a:lstStyle/>
          <a:p>
            <a:r>
              <a:rPr lang="en-GB" dirty="0"/>
              <a:t>I am struggling to pay my bills as a result of my cancer diagnosis – what help can I get?</a:t>
            </a:r>
          </a:p>
          <a:p>
            <a:r>
              <a:rPr lang="en-GB" dirty="0"/>
              <a:t>I have received a very complicated form about my benefits – can you help me with it?</a:t>
            </a:r>
          </a:p>
          <a:p>
            <a:r>
              <a:rPr lang="en-GB" dirty="0"/>
              <a:t>My employer wants to sack me because I am sick – can they do that?</a:t>
            </a:r>
          </a:p>
          <a:p>
            <a:r>
              <a:rPr lang="en-GB" dirty="0"/>
              <a:t>The cost of travel to my treatment and car parking is very high – where do I get help?</a:t>
            </a:r>
          </a:p>
          <a:p>
            <a:r>
              <a:rPr lang="en-GB" dirty="0"/>
              <a:t>What benefits am I entitled to?</a:t>
            </a:r>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7ABE1A3B-E956-DFF0-7340-91FCD3553CAA}"/>
              </a:ext>
            </a:extLst>
          </p:cNvPr>
          <p:cNvSpPr txBox="1">
            <a:spLocks/>
          </p:cNvSpPr>
          <p:nvPr/>
        </p:nvSpPr>
        <p:spPr>
          <a:xfrm>
            <a:off x="990600" y="414337"/>
            <a:ext cx="10515600" cy="9763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B050"/>
                </a:solidFill>
                <a:latin typeface="Futura-Medium"/>
              </a:rPr>
              <a:t>Some of the questions we are asked:</a:t>
            </a:r>
          </a:p>
        </p:txBody>
      </p:sp>
    </p:spTree>
    <p:extLst>
      <p:ext uri="{BB962C8B-B14F-4D97-AF65-F5344CB8AC3E}">
        <p14:creationId xmlns:p14="http://schemas.microsoft.com/office/powerpoint/2010/main" val="91898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35243-055E-DD4C-4D64-313644A61541}"/>
              </a:ext>
            </a:extLst>
          </p:cNvPr>
          <p:cNvSpPr>
            <a:spLocks noGrp="1"/>
          </p:cNvSpPr>
          <p:nvPr>
            <p:ph type="title"/>
          </p:nvPr>
        </p:nvSpPr>
        <p:spPr>
          <a:xfrm>
            <a:off x="831850" y="850900"/>
            <a:ext cx="10515600" cy="3738563"/>
          </a:xfrm>
        </p:spPr>
        <p:txBody>
          <a:bodyPr>
            <a:normAutofit fontScale="90000"/>
          </a:bodyPr>
          <a:lstStyle/>
          <a:p>
            <a:r>
              <a:rPr lang="en-GB" b="0" i="0" dirty="0">
                <a:solidFill>
                  <a:srgbClr val="006645"/>
                </a:solidFill>
                <a:effectLst/>
                <a:latin typeface="Futura-Medium"/>
              </a:rPr>
              <a:t/>
            </a:r>
            <a:br>
              <a:rPr lang="en-GB" b="0" i="0" dirty="0">
                <a:solidFill>
                  <a:srgbClr val="006645"/>
                </a:solidFill>
                <a:effectLst/>
                <a:latin typeface="Futura-Medium"/>
              </a:rPr>
            </a:br>
            <a:r>
              <a:rPr lang="en-GB" b="0" i="0" dirty="0">
                <a:solidFill>
                  <a:srgbClr val="006645"/>
                </a:solidFill>
                <a:effectLst/>
                <a:latin typeface="Futura-Medium"/>
              </a:rPr>
              <a:t/>
            </a:r>
            <a:br>
              <a:rPr lang="en-GB" b="0" i="0" dirty="0">
                <a:solidFill>
                  <a:srgbClr val="006645"/>
                </a:solidFill>
                <a:effectLst/>
                <a:latin typeface="Futura-Medium"/>
              </a:rPr>
            </a:br>
            <a:r>
              <a:rPr lang="en-GB" b="0" i="0" dirty="0">
                <a:solidFill>
                  <a:srgbClr val="006645"/>
                </a:solidFill>
                <a:effectLst/>
                <a:latin typeface="Futura-Medium"/>
              </a:rPr>
              <a:t/>
            </a:r>
            <a:br>
              <a:rPr lang="en-GB" b="0" i="0" dirty="0">
                <a:solidFill>
                  <a:srgbClr val="006645"/>
                </a:solidFill>
                <a:effectLst/>
                <a:latin typeface="Futura-Medium"/>
              </a:rPr>
            </a:br>
            <a:r>
              <a:rPr lang="en-GB" b="0" i="0" dirty="0">
                <a:solidFill>
                  <a:srgbClr val="006645"/>
                </a:solidFill>
                <a:effectLst/>
                <a:latin typeface="Futura-Medium"/>
              </a:rPr>
              <a:t/>
            </a:r>
            <a:br>
              <a:rPr lang="en-GB" b="0" i="0" dirty="0">
                <a:solidFill>
                  <a:srgbClr val="006645"/>
                </a:solidFill>
                <a:effectLst/>
                <a:latin typeface="Futura-Medium"/>
              </a:rPr>
            </a:br>
            <a:r>
              <a:rPr lang="en-GB" b="0" i="0" dirty="0">
                <a:solidFill>
                  <a:srgbClr val="006645"/>
                </a:solidFill>
                <a:effectLst/>
                <a:latin typeface="Futura-Medium"/>
              </a:rPr>
              <a:t/>
            </a:r>
            <a:br>
              <a:rPr lang="en-GB" b="0" i="0" dirty="0">
                <a:solidFill>
                  <a:srgbClr val="006645"/>
                </a:solidFill>
                <a:effectLst/>
                <a:latin typeface="Futura-Medium"/>
              </a:rPr>
            </a:br>
            <a:r>
              <a:rPr lang="en-GB" b="0" i="0" dirty="0">
                <a:solidFill>
                  <a:srgbClr val="006645"/>
                </a:solidFill>
                <a:effectLst/>
                <a:latin typeface="Futura-Medium"/>
              </a:rPr>
              <a:t/>
            </a:r>
            <a:br>
              <a:rPr lang="en-GB" b="0" i="0" dirty="0">
                <a:solidFill>
                  <a:srgbClr val="006645"/>
                </a:solidFill>
                <a:effectLst/>
                <a:latin typeface="Futura-Medium"/>
              </a:rPr>
            </a:br>
            <a:r>
              <a:rPr lang="en-GB" b="0" i="0" dirty="0">
                <a:solidFill>
                  <a:srgbClr val="006645"/>
                </a:solidFill>
                <a:effectLst/>
                <a:latin typeface="Futura-Medium"/>
              </a:rPr>
              <a:t/>
            </a:r>
            <a:br>
              <a:rPr lang="en-GB" b="0" i="0" dirty="0">
                <a:solidFill>
                  <a:srgbClr val="006645"/>
                </a:solidFill>
                <a:effectLst/>
                <a:latin typeface="Futura-Medium"/>
              </a:rPr>
            </a:br>
            <a:r>
              <a:rPr lang="en-GB" sz="3300" b="0" i="0" dirty="0">
                <a:solidFill>
                  <a:srgbClr val="333333"/>
                </a:solidFill>
                <a:effectLst/>
                <a:latin typeface="Helvetica-Light"/>
              </a:rPr>
              <a:t>Providing specialist welfare benefits advice across Dorset to all people affected by cancer (patients, carers and family)</a:t>
            </a:r>
            <a:br>
              <a:rPr lang="en-GB" sz="3300" b="0" i="0" dirty="0">
                <a:solidFill>
                  <a:srgbClr val="333333"/>
                </a:solidFill>
                <a:effectLst/>
                <a:latin typeface="Helvetica-Light"/>
              </a:rPr>
            </a:br>
            <a:r>
              <a:rPr lang="en-GB" sz="3300" b="0" i="0" dirty="0">
                <a:solidFill>
                  <a:srgbClr val="333333"/>
                </a:solidFill>
                <a:effectLst/>
                <a:latin typeface="Helvetica-Light"/>
              </a:rPr>
              <a:t/>
            </a:r>
            <a:br>
              <a:rPr lang="en-GB" sz="3300" b="0" i="0" dirty="0">
                <a:solidFill>
                  <a:srgbClr val="333333"/>
                </a:solidFill>
                <a:effectLst/>
                <a:latin typeface="Helvetica-Light"/>
              </a:rPr>
            </a:br>
            <a:r>
              <a:rPr lang="en-GB" sz="3300" b="0" i="0" dirty="0">
                <a:solidFill>
                  <a:srgbClr val="333333"/>
                </a:solidFill>
                <a:effectLst/>
                <a:latin typeface="Helvetica-Light"/>
              </a:rPr>
              <a:t>Maximising incomes, helping to complete applications, prepare reconsiderations and appeals, </a:t>
            </a:r>
            <a:r>
              <a:rPr lang="en-GB" sz="3300" b="0" i="0" dirty="0" smtClean="0">
                <a:solidFill>
                  <a:srgbClr val="333333"/>
                </a:solidFill>
                <a:effectLst/>
                <a:latin typeface="Helvetica-Light"/>
              </a:rPr>
              <a:t>accessing </a:t>
            </a:r>
            <a:r>
              <a:rPr lang="en-GB" sz="3300" b="0" i="0" dirty="0">
                <a:solidFill>
                  <a:srgbClr val="333333"/>
                </a:solidFill>
                <a:effectLst/>
                <a:latin typeface="Helvetica-Light"/>
              </a:rPr>
              <a:t>charitable grants and signposting. </a:t>
            </a:r>
            <a:br>
              <a:rPr lang="en-GB" sz="3300" b="0" i="0" dirty="0">
                <a:solidFill>
                  <a:srgbClr val="333333"/>
                </a:solidFill>
                <a:effectLst/>
                <a:latin typeface="Helvetica-Light"/>
              </a:rPr>
            </a:br>
            <a:r>
              <a:rPr lang="en-GB" sz="3300" b="0" i="0" dirty="0">
                <a:solidFill>
                  <a:srgbClr val="333333"/>
                </a:solidFill>
                <a:effectLst/>
                <a:latin typeface="Helvetica-Light"/>
              </a:rPr>
              <a:t/>
            </a:r>
            <a:br>
              <a:rPr lang="en-GB" sz="3300" b="0" i="0" dirty="0">
                <a:solidFill>
                  <a:srgbClr val="333333"/>
                </a:solidFill>
                <a:effectLst/>
                <a:latin typeface="Helvetica-Light"/>
              </a:rPr>
            </a:br>
            <a:r>
              <a:rPr lang="en-GB" sz="3300" b="0" i="0" dirty="0">
                <a:solidFill>
                  <a:srgbClr val="333333"/>
                </a:solidFill>
                <a:effectLst/>
                <a:latin typeface="Helvetica-Light"/>
              </a:rPr>
              <a:t>The service can offer advice and support via telephone, email and home visits.</a:t>
            </a:r>
            <a:endParaRPr lang="en-GB" dirty="0"/>
          </a:p>
        </p:txBody>
      </p:sp>
      <p:sp>
        <p:nvSpPr>
          <p:cNvPr id="3" name="Text Placeholder 2">
            <a:extLst>
              <a:ext uri="{FF2B5EF4-FFF2-40B4-BE49-F238E27FC236}">
                <a16:creationId xmlns:a16="http://schemas.microsoft.com/office/drawing/2014/main" id="{1F30912D-5353-5803-698A-F955BF918BCF}"/>
              </a:ext>
            </a:extLst>
          </p:cNvPr>
          <p:cNvSpPr>
            <a:spLocks noGrp="1"/>
          </p:cNvSpPr>
          <p:nvPr>
            <p:ph type="body" idx="1"/>
          </p:nvPr>
        </p:nvSpPr>
        <p:spPr>
          <a:xfrm>
            <a:off x="1258872" y="5207941"/>
            <a:ext cx="9661556" cy="1252537"/>
          </a:xfrm>
        </p:spPr>
        <p:txBody>
          <a:bodyPr>
            <a:normAutofit/>
          </a:bodyPr>
          <a:lstStyle/>
          <a:p>
            <a:r>
              <a:rPr lang="en-GB" sz="7200" b="0" i="0" dirty="0">
                <a:solidFill>
                  <a:srgbClr val="00B050"/>
                </a:solidFill>
                <a:effectLst/>
                <a:latin typeface="Futura-Medium"/>
              </a:rPr>
              <a:t>Benefit advice services</a:t>
            </a:r>
            <a:endParaRPr lang="en-GB" sz="7200" dirty="0">
              <a:solidFill>
                <a:srgbClr val="00B050"/>
              </a:solidFill>
            </a:endParaRPr>
          </a:p>
        </p:txBody>
      </p:sp>
    </p:spTree>
    <p:extLst>
      <p:ext uri="{BB962C8B-B14F-4D97-AF65-F5344CB8AC3E}">
        <p14:creationId xmlns:p14="http://schemas.microsoft.com/office/powerpoint/2010/main" val="8147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6D28-4A2B-D2DA-BBB9-CC1C4D956B91}"/>
              </a:ext>
            </a:extLst>
          </p:cNvPr>
          <p:cNvSpPr>
            <a:spLocks noGrp="1"/>
          </p:cNvSpPr>
          <p:nvPr>
            <p:ph type="title"/>
          </p:nvPr>
        </p:nvSpPr>
        <p:spPr>
          <a:xfrm>
            <a:off x="839788" y="457200"/>
            <a:ext cx="10374312" cy="787400"/>
          </a:xfrm>
        </p:spPr>
        <p:txBody>
          <a:bodyPr>
            <a:normAutofit/>
          </a:bodyPr>
          <a:lstStyle/>
          <a:p>
            <a:pPr algn="ctr"/>
            <a:r>
              <a:rPr lang="en-GB" sz="4400" dirty="0"/>
              <a:t>Values and Principles</a:t>
            </a:r>
          </a:p>
        </p:txBody>
      </p:sp>
      <p:sp>
        <p:nvSpPr>
          <p:cNvPr id="10" name="TextBox 9">
            <a:extLst>
              <a:ext uri="{FF2B5EF4-FFF2-40B4-BE49-F238E27FC236}">
                <a16:creationId xmlns:a16="http://schemas.microsoft.com/office/drawing/2014/main" id="{7C465945-2B3A-8475-4F5E-B08030F872BC}"/>
              </a:ext>
            </a:extLst>
          </p:cNvPr>
          <p:cNvSpPr txBox="1"/>
          <p:nvPr/>
        </p:nvSpPr>
        <p:spPr>
          <a:xfrm>
            <a:off x="5256212" y="1485900"/>
            <a:ext cx="6096000" cy="4401205"/>
          </a:xfrm>
          <a:prstGeom prst="rect">
            <a:avLst/>
          </a:prstGeom>
          <a:noFill/>
        </p:spPr>
        <p:txBody>
          <a:bodyPr wrap="square">
            <a:spAutoFit/>
          </a:bodyPr>
          <a:lstStyle/>
          <a:p>
            <a:pPr marL="285750" indent="-285750">
              <a:buFont typeface="Arial" panose="020B0604020202020204" pitchFamily="34" charset="0"/>
              <a:buChar char="•"/>
            </a:pPr>
            <a:r>
              <a:rPr lang="en-GB" sz="2000" b="1" dirty="0">
                <a:solidFill>
                  <a:schemeClr val="accent1"/>
                </a:solidFill>
              </a:rPr>
              <a:t>Free, independent, and impartial advice</a:t>
            </a:r>
          </a:p>
          <a:p>
            <a:endParaRPr lang="en-GB" sz="2000" b="1" dirty="0">
              <a:solidFill>
                <a:schemeClr val="accent1"/>
              </a:solidFill>
            </a:endParaRPr>
          </a:p>
          <a:p>
            <a:pPr marL="285750" indent="-285750">
              <a:buFont typeface="Arial" panose="020B0604020202020204" pitchFamily="34" charset="0"/>
              <a:buChar char="•"/>
            </a:pPr>
            <a:r>
              <a:rPr lang="en-GB" sz="2000" b="1" dirty="0">
                <a:solidFill>
                  <a:schemeClr val="accent1"/>
                </a:solidFill>
              </a:rPr>
              <a:t>Promoting self-help and independence</a:t>
            </a:r>
          </a:p>
          <a:p>
            <a:endParaRPr lang="en-GB" sz="2000" b="1" dirty="0">
              <a:solidFill>
                <a:schemeClr val="accent1"/>
              </a:solidFill>
            </a:endParaRPr>
          </a:p>
          <a:p>
            <a:pPr marL="285750" indent="-285750">
              <a:buFont typeface="Arial" panose="020B0604020202020204" pitchFamily="34" charset="0"/>
              <a:buChar char="•"/>
            </a:pPr>
            <a:r>
              <a:rPr lang="en-GB" sz="2000" b="1" dirty="0">
                <a:solidFill>
                  <a:schemeClr val="accent1"/>
                </a:solidFill>
              </a:rPr>
              <a:t>Collaborating with partners</a:t>
            </a:r>
          </a:p>
          <a:p>
            <a:endParaRPr lang="en-GB" sz="2000" b="1" dirty="0">
              <a:solidFill>
                <a:schemeClr val="accent1"/>
              </a:solidFill>
            </a:endParaRPr>
          </a:p>
          <a:p>
            <a:pPr marL="285750" indent="-285750">
              <a:buFont typeface="Arial" panose="020B0604020202020204" pitchFamily="34" charset="0"/>
              <a:buChar char="•"/>
            </a:pPr>
            <a:r>
              <a:rPr lang="en-GB" sz="2000" b="1" dirty="0">
                <a:solidFill>
                  <a:schemeClr val="accent1"/>
                </a:solidFill>
              </a:rPr>
              <a:t>Encouraging early intervention and preventative work</a:t>
            </a:r>
          </a:p>
          <a:p>
            <a:endParaRPr lang="en-GB" sz="2000" b="1" dirty="0">
              <a:solidFill>
                <a:schemeClr val="accent1"/>
              </a:solidFill>
            </a:endParaRPr>
          </a:p>
          <a:p>
            <a:pPr marL="285750" indent="-285750">
              <a:buFont typeface="Arial" panose="020B0604020202020204" pitchFamily="34" charset="0"/>
              <a:buChar char="•"/>
            </a:pPr>
            <a:r>
              <a:rPr lang="en-GB" sz="2000" b="1" dirty="0">
                <a:solidFill>
                  <a:schemeClr val="accent1"/>
                </a:solidFill>
              </a:rPr>
              <a:t>Providing timely, accurate quality advice and information</a:t>
            </a:r>
          </a:p>
          <a:p>
            <a:endParaRPr lang="en-GB" sz="2000" b="1" dirty="0">
              <a:solidFill>
                <a:schemeClr val="accent1"/>
              </a:solidFill>
            </a:endParaRPr>
          </a:p>
          <a:p>
            <a:pPr marL="285750" indent="-285750">
              <a:buFont typeface="Arial" panose="020B0604020202020204" pitchFamily="34" charset="0"/>
              <a:buChar char="•"/>
            </a:pPr>
            <a:r>
              <a:rPr lang="en-GB" sz="2000" b="1" dirty="0">
                <a:solidFill>
                  <a:schemeClr val="accent1"/>
                </a:solidFill>
              </a:rPr>
              <a:t>Valuing diversity, promoting equality, and challenging discrimination</a:t>
            </a:r>
          </a:p>
        </p:txBody>
      </p:sp>
      <p:pic>
        <p:nvPicPr>
          <p:cNvPr id="11" name="Picture 10">
            <a:extLst>
              <a:ext uri="{FF2B5EF4-FFF2-40B4-BE49-F238E27FC236}">
                <a16:creationId xmlns:a16="http://schemas.microsoft.com/office/drawing/2014/main" id="{FF08C4EC-C52B-3DCC-A055-CD7CAAF35061}"/>
              </a:ext>
            </a:extLst>
          </p:cNvPr>
          <p:cNvPicPr>
            <a:picLocks noChangeAspect="1"/>
          </p:cNvPicPr>
          <p:nvPr/>
        </p:nvPicPr>
        <p:blipFill>
          <a:blip r:embed="rId2"/>
          <a:stretch>
            <a:fillRect/>
          </a:stretch>
        </p:blipFill>
        <p:spPr>
          <a:xfrm>
            <a:off x="1504950" y="939800"/>
            <a:ext cx="1714500" cy="1762125"/>
          </a:xfrm>
          <a:prstGeom prst="rect">
            <a:avLst/>
          </a:prstGeom>
        </p:spPr>
      </p:pic>
      <p:pic>
        <p:nvPicPr>
          <p:cNvPr id="12" name="Picture 11">
            <a:extLst>
              <a:ext uri="{FF2B5EF4-FFF2-40B4-BE49-F238E27FC236}">
                <a16:creationId xmlns:a16="http://schemas.microsoft.com/office/drawing/2014/main" id="{4C47A54E-AC26-0552-3CAD-6F14E0AAB249}"/>
              </a:ext>
            </a:extLst>
          </p:cNvPr>
          <p:cNvPicPr>
            <a:picLocks noChangeAspect="1"/>
          </p:cNvPicPr>
          <p:nvPr/>
        </p:nvPicPr>
        <p:blipFill>
          <a:blip r:embed="rId3"/>
          <a:stretch>
            <a:fillRect/>
          </a:stretch>
        </p:blipFill>
        <p:spPr>
          <a:xfrm>
            <a:off x="1557337" y="2701925"/>
            <a:ext cx="1609725" cy="1771650"/>
          </a:xfrm>
          <a:prstGeom prst="rect">
            <a:avLst/>
          </a:prstGeom>
        </p:spPr>
      </p:pic>
      <p:pic>
        <p:nvPicPr>
          <p:cNvPr id="13" name="Picture 12">
            <a:extLst>
              <a:ext uri="{FF2B5EF4-FFF2-40B4-BE49-F238E27FC236}">
                <a16:creationId xmlns:a16="http://schemas.microsoft.com/office/drawing/2014/main" id="{3C39F36F-1C2C-58A4-17EF-2FD32D4422C8}"/>
              </a:ext>
            </a:extLst>
          </p:cNvPr>
          <p:cNvPicPr>
            <a:picLocks noChangeAspect="1"/>
          </p:cNvPicPr>
          <p:nvPr/>
        </p:nvPicPr>
        <p:blipFill>
          <a:blip r:embed="rId4"/>
          <a:stretch>
            <a:fillRect/>
          </a:stretch>
        </p:blipFill>
        <p:spPr>
          <a:xfrm>
            <a:off x="1504949" y="4473575"/>
            <a:ext cx="1600200" cy="1790700"/>
          </a:xfrm>
          <a:prstGeom prst="rect">
            <a:avLst/>
          </a:prstGeom>
        </p:spPr>
      </p:pic>
    </p:spTree>
    <p:extLst>
      <p:ext uri="{BB962C8B-B14F-4D97-AF65-F5344CB8AC3E}">
        <p14:creationId xmlns:p14="http://schemas.microsoft.com/office/powerpoint/2010/main" val="1091984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2966"/>
          </a:xfrm>
        </p:spPr>
        <p:txBody>
          <a:bodyPr>
            <a:normAutofit fontScale="90000"/>
          </a:bodyPr>
          <a:lstStyle/>
          <a:p>
            <a:r>
              <a:rPr lang="en-GB" dirty="0" smtClean="0">
                <a:solidFill>
                  <a:srgbClr val="00B050"/>
                </a:solidFill>
                <a:latin typeface="Futura-Medium"/>
              </a:rPr>
              <a:t>Feedback from our clients:</a:t>
            </a:r>
            <a:endParaRPr lang="en-GB" dirty="0">
              <a:solidFill>
                <a:srgbClr val="00B050"/>
              </a:solidFill>
              <a:latin typeface="Futura-Medium"/>
            </a:endParaRPr>
          </a:p>
        </p:txBody>
      </p:sp>
      <p:sp>
        <p:nvSpPr>
          <p:cNvPr id="5" name="Rectangular Callout 4"/>
          <p:cNvSpPr/>
          <p:nvPr/>
        </p:nvSpPr>
        <p:spPr>
          <a:xfrm>
            <a:off x="522514" y="1188720"/>
            <a:ext cx="2714897" cy="1940428"/>
          </a:xfrm>
          <a:prstGeom prst="wedge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solidFill>
                  <a:schemeClr val="tx1"/>
                </a:solidFill>
              </a:rPr>
              <a:t>My adviser was very helpful and understanding and she went out of her way to help me to grasp how better to look after myself with my disability. Thank you</a:t>
            </a:r>
          </a:p>
        </p:txBody>
      </p:sp>
      <p:sp>
        <p:nvSpPr>
          <p:cNvPr id="6" name="Rounded Rectangular Callout 5"/>
          <p:cNvSpPr/>
          <p:nvPr/>
        </p:nvSpPr>
        <p:spPr>
          <a:xfrm>
            <a:off x="8222673" y="674795"/>
            <a:ext cx="3131127" cy="1814945"/>
          </a:xfrm>
          <a:prstGeom prst="wedgeRoundRect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dirty="0">
                <a:solidFill>
                  <a:schemeClr val="tx1"/>
                </a:solidFill>
              </a:rPr>
              <a:t>Extremely supportive and helpful service. I would have not known that a number of services, financial, personal and emotional were on hand. thank you to all of you</a:t>
            </a:r>
          </a:p>
        </p:txBody>
      </p:sp>
      <p:sp>
        <p:nvSpPr>
          <p:cNvPr id="7" name="Oval Callout 6"/>
          <p:cNvSpPr/>
          <p:nvPr/>
        </p:nvSpPr>
        <p:spPr>
          <a:xfrm>
            <a:off x="3786956" y="1388897"/>
            <a:ext cx="3464550" cy="207105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dirty="0"/>
              <a:t>Thank you so much for helping and supporting me in a period of uncertainty and overwhelm on my part</a:t>
            </a:r>
          </a:p>
        </p:txBody>
      </p:sp>
      <p:sp>
        <p:nvSpPr>
          <p:cNvPr id="8" name="Cloud Callout 7"/>
          <p:cNvSpPr/>
          <p:nvPr/>
        </p:nvSpPr>
        <p:spPr>
          <a:xfrm rot="918861">
            <a:off x="7287072" y="2797576"/>
            <a:ext cx="4792040" cy="2780769"/>
          </a:xfrm>
          <a:prstGeom prst="cloud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dirty="0"/>
              <a:t>Without the help and knowledge from the fantastic staff at CA I know I would never have received the financial help from the DWP.  Many thanks to everyone involved.</a:t>
            </a:r>
          </a:p>
        </p:txBody>
      </p:sp>
      <p:sp>
        <p:nvSpPr>
          <p:cNvPr id="9" name="Cloud Callout 8"/>
          <p:cNvSpPr/>
          <p:nvPr/>
        </p:nvSpPr>
        <p:spPr>
          <a:xfrm rot="21020474">
            <a:off x="510425" y="3331642"/>
            <a:ext cx="4150465" cy="2872516"/>
          </a:xfrm>
          <a:prstGeom prst="cloud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GB" dirty="0"/>
              <a:t>The service provided has been second to none. I can't believe the speed at which everything has been dealt with and the care and understanding shown. Thank you so much</a:t>
            </a:r>
          </a:p>
        </p:txBody>
      </p:sp>
      <p:sp>
        <p:nvSpPr>
          <p:cNvPr id="10" name="Oval Callout 9"/>
          <p:cNvSpPr/>
          <p:nvPr/>
        </p:nvSpPr>
        <p:spPr>
          <a:xfrm>
            <a:off x="4958701" y="4028161"/>
            <a:ext cx="2612401" cy="2344021"/>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GB" dirty="0"/>
              <a:t>Surprised to find such care &amp; help was available, most impressed. Thank you</a:t>
            </a:r>
          </a:p>
        </p:txBody>
      </p:sp>
    </p:spTree>
    <p:extLst>
      <p:ext uri="{BB962C8B-B14F-4D97-AF65-F5344CB8AC3E}">
        <p14:creationId xmlns:p14="http://schemas.microsoft.com/office/powerpoint/2010/main" val="719316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3F835-EE1F-1ED4-E549-90973B447BAD}"/>
              </a:ext>
            </a:extLst>
          </p:cNvPr>
          <p:cNvSpPr>
            <a:spLocks noGrp="1"/>
          </p:cNvSpPr>
          <p:nvPr>
            <p:ph type="title"/>
          </p:nvPr>
        </p:nvSpPr>
        <p:spPr/>
        <p:txBody>
          <a:bodyPr>
            <a:normAutofit/>
          </a:bodyPr>
          <a:lstStyle/>
          <a:p>
            <a:r>
              <a:rPr lang="en-GB" sz="7200" dirty="0"/>
              <a:t>Contact us:</a:t>
            </a:r>
          </a:p>
        </p:txBody>
      </p:sp>
      <p:sp>
        <p:nvSpPr>
          <p:cNvPr id="3" name="Content Placeholder 2">
            <a:extLst>
              <a:ext uri="{FF2B5EF4-FFF2-40B4-BE49-F238E27FC236}">
                <a16:creationId xmlns:a16="http://schemas.microsoft.com/office/drawing/2014/main" id="{8AAB3EA6-81D5-BB72-06FD-8300EDF6C462}"/>
              </a:ext>
            </a:extLst>
          </p:cNvPr>
          <p:cNvSpPr>
            <a:spLocks noGrp="1"/>
          </p:cNvSpPr>
          <p:nvPr>
            <p:ph sz="half" idx="1"/>
          </p:nvPr>
        </p:nvSpPr>
        <p:spPr>
          <a:xfrm>
            <a:off x="1530350" y="2169718"/>
            <a:ext cx="9283700" cy="4053281"/>
          </a:xfrm>
        </p:spPr>
        <p:txBody>
          <a:bodyPr>
            <a:normAutofit lnSpcReduction="10000"/>
          </a:bodyPr>
          <a:lstStyle/>
          <a:p>
            <a:pPr marL="457200" lvl="1" indent="0">
              <a:spcBef>
                <a:spcPts val="1200"/>
              </a:spcBef>
              <a:buNone/>
            </a:pPr>
            <a:r>
              <a:rPr lang="en-GB" sz="4700" b="1" dirty="0"/>
              <a:t>01305 595971  </a:t>
            </a:r>
          </a:p>
          <a:p>
            <a:pPr marL="457200" lvl="1" indent="0">
              <a:spcBef>
                <a:spcPts val="1200"/>
              </a:spcBef>
              <a:buNone/>
            </a:pPr>
            <a:r>
              <a:rPr lang="en-GB" sz="2800" dirty="0"/>
              <a:t>The phoneline is open 10am – 3pm, Monday to Friday</a:t>
            </a:r>
          </a:p>
          <a:p>
            <a:pPr marL="457200" lvl="1" indent="0">
              <a:spcBef>
                <a:spcPts val="600"/>
              </a:spcBef>
              <a:buNone/>
            </a:pPr>
            <a:r>
              <a:rPr lang="en-GB" sz="2800" dirty="0"/>
              <a:t>An answerphone is operational outside of these hours</a:t>
            </a:r>
          </a:p>
          <a:p>
            <a:pPr marL="457200" lvl="1" indent="0">
              <a:spcBef>
                <a:spcPts val="1200"/>
              </a:spcBef>
              <a:buNone/>
            </a:pPr>
            <a:endParaRPr lang="en-GB" sz="2800" dirty="0"/>
          </a:p>
          <a:p>
            <a:pPr marL="457200" lvl="1" indent="0">
              <a:spcBef>
                <a:spcPts val="1200"/>
              </a:spcBef>
              <a:buNone/>
            </a:pPr>
            <a:r>
              <a:rPr lang="en-GB" sz="3600" dirty="0">
                <a:solidFill>
                  <a:srgbClr val="0563C1"/>
                </a:solidFill>
                <a:hlinkClick r:id="rId2">
                  <a:extLst>
                    <a:ext uri="{A12FA001-AC4F-418D-AE19-62706E023703}">
                      <ahyp:hlinkClr xmlns:ahyp="http://schemas.microsoft.com/office/drawing/2018/hyperlinkcolor" xmlns="" val="tx"/>
                    </a:ext>
                  </a:extLst>
                </a:hlinkClick>
              </a:rPr>
              <a:t>macmillan.dorchester@centralca.org.uk</a:t>
            </a:r>
            <a:endParaRPr lang="en-GB" sz="3600" dirty="0"/>
          </a:p>
          <a:p>
            <a:pPr marL="457200" lvl="1" indent="0">
              <a:spcBef>
                <a:spcPts val="1200"/>
              </a:spcBef>
              <a:buNone/>
            </a:pPr>
            <a:endParaRPr lang="en-GB" sz="2000" dirty="0"/>
          </a:p>
          <a:p>
            <a:pPr marL="457200" lvl="1" indent="0">
              <a:spcBef>
                <a:spcPts val="0"/>
              </a:spcBef>
              <a:buNone/>
            </a:pPr>
            <a:endParaRPr lang="en-GB" sz="2000" dirty="0"/>
          </a:p>
          <a:p>
            <a:pPr marL="457200" lvl="1" indent="0">
              <a:spcBef>
                <a:spcPts val="0"/>
              </a:spcBef>
              <a:buNone/>
            </a:pPr>
            <a:r>
              <a:rPr lang="en-GB" dirty="0"/>
              <a:t>Dorset Macmillan, Citizens Advice Central Dorset, </a:t>
            </a:r>
          </a:p>
          <a:p>
            <a:pPr marL="457200" lvl="1" indent="0">
              <a:spcBef>
                <a:spcPts val="0"/>
              </a:spcBef>
              <a:buNone/>
            </a:pPr>
            <a:r>
              <a:rPr lang="en-GB" dirty="0"/>
              <a:t>1 Acland Road, Dorchester, </a:t>
            </a:r>
            <a:r>
              <a:rPr lang="en-GB" dirty="0" smtClean="0"/>
              <a:t>Dorset  </a:t>
            </a:r>
            <a:r>
              <a:rPr lang="en-GB" dirty="0"/>
              <a:t>DT1 1JW</a:t>
            </a:r>
          </a:p>
          <a:p>
            <a:pPr marL="457200" lvl="1" indent="0">
              <a:spcBef>
                <a:spcPts val="1200"/>
              </a:spcBef>
              <a:buNone/>
            </a:pPr>
            <a:endParaRPr lang="en-GB" sz="2000" dirty="0"/>
          </a:p>
        </p:txBody>
      </p:sp>
      <p:pic>
        <p:nvPicPr>
          <p:cNvPr id="8" name="Picture 7">
            <a:extLst>
              <a:ext uri="{FF2B5EF4-FFF2-40B4-BE49-F238E27FC236}">
                <a16:creationId xmlns:a16="http://schemas.microsoft.com/office/drawing/2014/main" id="{4CD498FB-4FFD-BC4B-DB9A-0D81230F8D2F}"/>
              </a:ext>
            </a:extLst>
          </p:cNvPr>
          <p:cNvPicPr>
            <a:picLocks noChangeAspect="1"/>
          </p:cNvPicPr>
          <p:nvPr/>
        </p:nvPicPr>
        <p:blipFill>
          <a:blip r:embed="rId3"/>
          <a:stretch>
            <a:fillRect/>
          </a:stretch>
        </p:blipFill>
        <p:spPr>
          <a:xfrm>
            <a:off x="838200" y="5183087"/>
            <a:ext cx="794851" cy="828675"/>
          </a:xfrm>
          <a:prstGeom prst="rect">
            <a:avLst/>
          </a:prstGeom>
        </p:spPr>
      </p:pic>
      <p:pic>
        <p:nvPicPr>
          <p:cNvPr id="9" name="Picture 8">
            <a:extLst>
              <a:ext uri="{FF2B5EF4-FFF2-40B4-BE49-F238E27FC236}">
                <a16:creationId xmlns:a16="http://schemas.microsoft.com/office/drawing/2014/main" id="{A800CEE4-187F-9C5A-FF21-F8E7CC797853}"/>
              </a:ext>
            </a:extLst>
          </p:cNvPr>
          <p:cNvPicPr>
            <a:picLocks noChangeAspect="1"/>
          </p:cNvPicPr>
          <p:nvPr/>
        </p:nvPicPr>
        <p:blipFill>
          <a:blip r:embed="rId4"/>
          <a:stretch>
            <a:fillRect/>
          </a:stretch>
        </p:blipFill>
        <p:spPr>
          <a:xfrm>
            <a:off x="838200" y="4196358"/>
            <a:ext cx="810743" cy="775493"/>
          </a:xfrm>
          <a:prstGeom prst="rect">
            <a:avLst/>
          </a:prstGeom>
        </p:spPr>
      </p:pic>
      <p:pic>
        <p:nvPicPr>
          <p:cNvPr id="10" name="Picture 9">
            <a:extLst>
              <a:ext uri="{FF2B5EF4-FFF2-40B4-BE49-F238E27FC236}">
                <a16:creationId xmlns:a16="http://schemas.microsoft.com/office/drawing/2014/main" id="{488550E6-58C6-1F21-3CBD-04AFC573F91B}"/>
              </a:ext>
            </a:extLst>
          </p:cNvPr>
          <p:cNvPicPr>
            <a:picLocks noChangeAspect="1"/>
          </p:cNvPicPr>
          <p:nvPr/>
        </p:nvPicPr>
        <p:blipFill>
          <a:blip r:embed="rId5"/>
          <a:stretch>
            <a:fillRect/>
          </a:stretch>
        </p:blipFill>
        <p:spPr>
          <a:xfrm>
            <a:off x="781678" y="2164359"/>
            <a:ext cx="907894" cy="775493"/>
          </a:xfrm>
          <a:prstGeom prst="rect">
            <a:avLst/>
          </a:prstGeom>
        </p:spPr>
      </p:pic>
    </p:spTree>
    <p:extLst>
      <p:ext uri="{BB962C8B-B14F-4D97-AF65-F5344CB8AC3E}">
        <p14:creationId xmlns:p14="http://schemas.microsoft.com/office/powerpoint/2010/main" val="410105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616</TotalTime>
  <Words>491</Words>
  <Application>Microsoft Office PowerPoint</Application>
  <PresentationFormat>Widescreen</PresentationFormat>
  <Paragraphs>56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Futura-Medium</vt:lpstr>
      <vt:lpstr>Helvetica-Light</vt:lpstr>
      <vt:lpstr>Office Theme</vt:lpstr>
      <vt:lpstr>Dorset Macmillan  Citizens Advice Service</vt:lpstr>
      <vt:lpstr>We are a team of 7 covering the whole of Dorset  with the exception of Bournemouth, Christchurch &amp; Poole - BCP </vt:lpstr>
      <vt:lpstr>We accept referrals from:</vt:lpstr>
      <vt:lpstr>We can help with questions like these  and many more.</vt:lpstr>
      <vt:lpstr>       Providing specialist welfare benefits advice across Dorset to all people affected by cancer (patients, carers and family)  Maximising incomes, helping to complete applications, prepare reconsiderations and appeals, accessing charitable grants and signposting.   The service can offer advice and support via telephone, email and home visits.</vt:lpstr>
      <vt:lpstr>Values and Principles</vt:lpstr>
      <vt:lpstr>Feedback from our clients: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Dorset Macmillan  Citizens Advice Service</dc:title>
  <dc:creator>Clare Tonge</dc:creator>
  <cp:lastModifiedBy>Adviser</cp:lastModifiedBy>
  <cp:revision>10</cp:revision>
  <dcterms:created xsi:type="dcterms:W3CDTF">2024-09-30T14:59:37Z</dcterms:created>
  <dcterms:modified xsi:type="dcterms:W3CDTF">2024-10-18T12:01:24Z</dcterms:modified>
</cp:coreProperties>
</file>