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87" r:id="rId5"/>
    <p:sldId id="295" r:id="rId6"/>
    <p:sldId id="276" r:id="rId7"/>
    <p:sldId id="274" r:id="rId8"/>
    <p:sldId id="292" r:id="rId9"/>
    <p:sldId id="277" r:id="rId10"/>
    <p:sldId id="282" r:id="rId11"/>
    <p:sldId id="288" r:id="rId12"/>
    <p:sldId id="290" r:id="rId13"/>
    <p:sldId id="296" r:id="rId14"/>
    <p:sldId id="283" r:id="rId15"/>
    <p:sldId id="289" r:id="rId16"/>
    <p:sldId id="29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14C2E3-96FA-448F-8138-B2AD1CFD9DD4}">
          <p14:sldIdLst>
            <p14:sldId id="287"/>
            <p14:sldId id="295"/>
            <p14:sldId id="276"/>
            <p14:sldId id="274"/>
            <p14:sldId id="292"/>
            <p14:sldId id="277"/>
            <p14:sldId id="282"/>
            <p14:sldId id="288"/>
            <p14:sldId id="290"/>
            <p14:sldId id="296"/>
            <p14:sldId id="283"/>
            <p14:sldId id="289"/>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BADF"/>
    <a:srgbClr val="3C3C3B"/>
    <a:srgbClr val="064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47" autoAdjust="0"/>
  </p:normalViewPr>
  <p:slideViewPr>
    <p:cSldViewPr>
      <p:cViewPr varScale="1">
        <p:scale>
          <a:sx n="80" d="100"/>
          <a:sy n="80" d="100"/>
        </p:scale>
        <p:origin x="788"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304"/>
    </p:cViewPr>
  </p:sorterViewPr>
  <p:notesViewPr>
    <p:cSldViewPr>
      <p:cViewPr varScale="1">
        <p:scale>
          <a:sx n="71" d="100"/>
          <a:sy n="71" d="100"/>
        </p:scale>
        <p:origin x="-3077" y="-8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B034C0-383D-4B9C-B5BC-2900D6E0DF15}" type="datetimeFigureOut">
              <a:rPr lang="en-GB" smtClean="0"/>
              <a:t>27/11/2023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E4020D-A664-48CD-9EC0-5EACC9C34413}" type="slidenum">
              <a:rPr lang="en-GB" smtClean="0"/>
              <a:t>‹#›</a:t>
            </a:fld>
            <a:endParaRPr lang="en-GB"/>
          </a:p>
        </p:txBody>
      </p:sp>
    </p:spTree>
    <p:extLst>
      <p:ext uri="{BB962C8B-B14F-4D97-AF65-F5344CB8AC3E}">
        <p14:creationId xmlns:p14="http://schemas.microsoft.com/office/powerpoint/2010/main" val="3409388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43676" y="2538101"/>
            <a:ext cx="2934632" cy="1250988"/>
          </a:xfrm>
          <a:prstGeom prst="rect">
            <a:avLst/>
          </a:prstGeom>
        </p:spPr>
      </p:pic>
    </p:spTree>
    <p:extLst>
      <p:ext uri="{BB962C8B-B14F-4D97-AF65-F5344CB8AC3E}">
        <p14:creationId xmlns:p14="http://schemas.microsoft.com/office/powerpoint/2010/main" val="2670755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980728"/>
            <a:ext cx="7772400" cy="1470025"/>
          </a:xfrm>
        </p:spPr>
        <p:txBody>
          <a:bodyPr/>
          <a:lstStyle>
            <a:lvl1pPr>
              <a:defRPr>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371600" y="2708920"/>
            <a:ext cx="6400800" cy="1752600"/>
          </a:xfrm>
        </p:spPr>
        <p:txBody>
          <a:bodyPr/>
          <a:lstStyle>
            <a:lvl1pPr marL="0" indent="0" algn="ctr">
              <a:buNone/>
              <a:defRPr>
                <a:solidFill>
                  <a:srgbClr val="3C3C3B"/>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24404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rgbClr val="1DBADF"/>
                </a:solidFill>
                <a:latin typeface="Arial" panose="020B0604020202020204" pitchFamily="34" charset="0"/>
                <a:cs typeface="Arial" panose="020B0604020202020204" pitchFamily="34" charset="0"/>
              </a:defRPr>
            </a:lvl1pPr>
            <a:lvl2pPr>
              <a:defRPr>
                <a:solidFill>
                  <a:srgbClr val="3C3C3B"/>
                </a:solidFill>
                <a:latin typeface="Arial" panose="020B0604020202020204" pitchFamily="34" charset="0"/>
                <a:cs typeface="Arial" panose="020B0604020202020204" pitchFamily="34" charset="0"/>
              </a:defRPr>
            </a:lvl2pPr>
            <a:lvl3pPr>
              <a:defRPr>
                <a:solidFill>
                  <a:srgbClr val="3C3C3B"/>
                </a:solidFill>
                <a:latin typeface="Arial" panose="020B0604020202020204" pitchFamily="34" charset="0"/>
                <a:cs typeface="Arial" panose="020B0604020202020204" pitchFamily="34" charset="0"/>
              </a:defRPr>
            </a:lvl3pPr>
            <a:lvl4pPr>
              <a:defRPr>
                <a:solidFill>
                  <a:srgbClr val="3C3C3B"/>
                </a:solidFill>
                <a:latin typeface="Arial" panose="020B0604020202020204" pitchFamily="34" charset="0"/>
                <a:cs typeface="Arial" panose="020B0604020202020204" pitchFamily="34" charset="0"/>
              </a:defRPr>
            </a:lvl4pPr>
            <a:lvl5pPr>
              <a:defRPr>
                <a:solidFill>
                  <a:srgbClr val="3C3C3B"/>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87916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DBADF"/>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3C3C3B"/>
                </a:solidFill>
                <a:latin typeface="Arial" panose="020B0604020202020204" pitchFamily="34" charset="0"/>
                <a:cs typeface="Arial" panose="020B0604020202020204" pitchFamily="34" charset="0"/>
              </a:defRPr>
            </a:lvl1pPr>
            <a:lvl2pPr>
              <a:defRPr sz="2000">
                <a:solidFill>
                  <a:srgbClr val="3C3C3B"/>
                </a:solidFill>
                <a:latin typeface="Arial" panose="020B0604020202020204" pitchFamily="34" charset="0"/>
                <a:cs typeface="Arial" panose="020B0604020202020204" pitchFamily="34" charset="0"/>
              </a:defRPr>
            </a:lvl2pPr>
            <a:lvl3pPr>
              <a:defRPr sz="1800">
                <a:solidFill>
                  <a:srgbClr val="3C3C3B"/>
                </a:solidFill>
                <a:latin typeface="Arial" panose="020B0604020202020204" pitchFamily="34" charset="0"/>
                <a:cs typeface="Arial" panose="020B0604020202020204" pitchFamily="34" charset="0"/>
              </a:defRPr>
            </a:lvl3pPr>
            <a:lvl4pPr>
              <a:defRPr sz="1600">
                <a:solidFill>
                  <a:srgbClr val="3C3C3B"/>
                </a:solidFill>
                <a:latin typeface="Arial" panose="020B0604020202020204" pitchFamily="34" charset="0"/>
                <a:cs typeface="Arial" panose="020B0604020202020204" pitchFamily="34" charset="0"/>
              </a:defRPr>
            </a:lvl4pPr>
            <a:lvl5pPr>
              <a:defRPr sz="1600">
                <a:solidFill>
                  <a:srgbClr val="3C3C3B"/>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DBADF"/>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3C3C3B"/>
                </a:solidFill>
                <a:latin typeface="Arial" panose="020B0604020202020204" pitchFamily="34" charset="0"/>
                <a:cs typeface="Arial" panose="020B0604020202020204" pitchFamily="34" charset="0"/>
              </a:defRPr>
            </a:lvl1pPr>
            <a:lvl2pPr>
              <a:defRPr sz="2000">
                <a:solidFill>
                  <a:srgbClr val="3C3C3B"/>
                </a:solidFill>
                <a:latin typeface="Arial" panose="020B0604020202020204" pitchFamily="34" charset="0"/>
                <a:cs typeface="Arial" panose="020B0604020202020204" pitchFamily="34" charset="0"/>
              </a:defRPr>
            </a:lvl2pPr>
            <a:lvl3pPr>
              <a:defRPr sz="1800">
                <a:solidFill>
                  <a:srgbClr val="3C3C3B"/>
                </a:solidFill>
                <a:latin typeface="Arial" panose="020B0604020202020204" pitchFamily="34" charset="0"/>
                <a:cs typeface="Arial" panose="020B0604020202020204" pitchFamily="34" charset="0"/>
              </a:defRPr>
            </a:lvl3pPr>
            <a:lvl4pPr>
              <a:defRPr sz="1600">
                <a:solidFill>
                  <a:srgbClr val="3C3C3B"/>
                </a:solidFill>
                <a:latin typeface="Arial" panose="020B0604020202020204" pitchFamily="34" charset="0"/>
                <a:cs typeface="Arial" panose="020B0604020202020204" pitchFamily="34" charset="0"/>
              </a:defRPr>
            </a:lvl4pPr>
            <a:lvl5pPr>
              <a:defRPr sz="1600">
                <a:solidFill>
                  <a:srgbClr val="3C3C3B"/>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4214751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solidFill>
                  <a:srgbClr val="1DBADF"/>
                </a:solidFill>
                <a:latin typeface="Arial" panose="020B0604020202020204" pitchFamily="34" charset="0"/>
                <a:cs typeface="Arial" panose="020B0604020202020204" pitchFamily="34" charset="0"/>
              </a:defRPr>
            </a:lvl1pPr>
            <a:lvl2pPr>
              <a:defRPr sz="2800">
                <a:solidFill>
                  <a:srgbClr val="3C3C3B"/>
                </a:solidFill>
                <a:latin typeface="Arial" panose="020B0604020202020204" pitchFamily="34" charset="0"/>
                <a:cs typeface="Arial" panose="020B0604020202020204" pitchFamily="34" charset="0"/>
              </a:defRPr>
            </a:lvl2pPr>
            <a:lvl3pPr>
              <a:defRPr sz="2400">
                <a:solidFill>
                  <a:srgbClr val="3C3C3B"/>
                </a:solidFill>
                <a:latin typeface="Arial" panose="020B0604020202020204" pitchFamily="34" charset="0"/>
                <a:cs typeface="Arial" panose="020B0604020202020204" pitchFamily="34" charset="0"/>
              </a:defRPr>
            </a:lvl3pPr>
            <a:lvl4pPr>
              <a:defRPr sz="2000">
                <a:solidFill>
                  <a:srgbClr val="3C3C3B"/>
                </a:solidFill>
                <a:latin typeface="Arial" panose="020B0604020202020204" pitchFamily="34" charset="0"/>
                <a:cs typeface="Arial" panose="020B0604020202020204" pitchFamily="34" charset="0"/>
              </a:defRPr>
            </a:lvl4pPr>
            <a:lvl5pPr>
              <a:defRPr sz="2000">
                <a:solidFill>
                  <a:srgbClr val="3C3C3B"/>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3C3C3B"/>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3329844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92288" y="3861048"/>
            <a:ext cx="5486400" cy="566738"/>
          </a:xfrm>
        </p:spPr>
        <p:txBody>
          <a:bodyPr anchor="b"/>
          <a:lstStyle>
            <a:lvl1pPr algn="l">
              <a:defRPr sz="2000" b="1">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612775"/>
            <a:ext cx="5486400" cy="30322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4581128"/>
            <a:ext cx="5486400" cy="804862"/>
          </a:xfrm>
        </p:spPr>
        <p:txBody>
          <a:bodyPr/>
          <a:lstStyle>
            <a:lvl1pPr marL="0" indent="0">
              <a:buNone/>
              <a:defRPr sz="1400">
                <a:solidFill>
                  <a:srgbClr val="3C3C3B"/>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3307055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solidFill>
                  <a:srgbClr val="1DBAD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rgbClr val="1DBADF"/>
                </a:solidFill>
                <a:latin typeface="Arial" panose="020B0604020202020204" pitchFamily="34" charset="0"/>
                <a:cs typeface="Arial" panose="020B0604020202020204" pitchFamily="34" charset="0"/>
              </a:defRPr>
            </a:lvl1pPr>
            <a:lvl2pPr>
              <a:defRPr>
                <a:solidFill>
                  <a:srgbClr val="3C3C3B"/>
                </a:solidFill>
                <a:latin typeface="Arial" panose="020B0604020202020204" pitchFamily="34" charset="0"/>
                <a:cs typeface="Arial" panose="020B0604020202020204" pitchFamily="34" charset="0"/>
              </a:defRPr>
            </a:lvl2pPr>
            <a:lvl3pPr>
              <a:defRPr>
                <a:solidFill>
                  <a:srgbClr val="3C3C3B"/>
                </a:solidFill>
                <a:latin typeface="Arial" panose="020B0604020202020204" pitchFamily="34" charset="0"/>
                <a:cs typeface="Arial" panose="020B0604020202020204" pitchFamily="34" charset="0"/>
              </a:defRPr>
            </a:lvl3pPr>
            <a:lvl4pPr>
              <a:defRPr>
                <a:solidFill>
                  <a:srgbClr val="3C3C3B"/>
                </a:solidFill>
                <a:latin typeface="Arial" panose="020B0604020202020204" pitchFamily="34" charset="0"/>
                <a:cs typeface="Arial" panose="020B0604020202020204" pitchFamily="34" charset="0"/>
              </a:defRPr>
            </a:lvl4pPr>
            <a:lvl5pPr>
              <a:defRPr>
                <a:solidFill>
                  <a:srgbClr val="3C3C3B"/>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9552" y="5733256"/>
            <a:ext cx="1656184" cy="706005"/>
          </a:xfrm>
          <a:prstGeom prst="rect">
            <a:avLst/>
          </a:prstGeom>
        </p:spPr>
      </p:pic>
    </p:spTree>
    <p:extLst>
      <p:ext uri="{BB962C8B-B14F-4D97-AF65-F5344CB8AC3E}">
        <p14:creationId xmlns:p14="http://schemas.microsoft.com/office/powerpoint/2010/main" val="95132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91C8A-793C-48C3-B229-6E53DE039AD5}" type="datetimeFigureOut">
              <a:rPr lang="en-GB" smtClean="0"/>
              <a:t>27/11/2023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10F80E-6BC3-4361-A51B-0CF52818F276}" type="slidenum">
              <a:rPr lang="en-GB" smtClean="0"/>
              <a:t>‹#›</a:t>
            </a:fld>
            <a:endParaRPr lang="en-GB"/>
          </a:p>
        </p:txBody>
      </p:sp>
    </p:spTree>
    <p:extLst>
      <p:ext uri="{BB962C8B-B14F-4D97-AF65-F5344CB8AC3E}">
        <p14:creationId xmlns:p14="http://schemas.microsoft.com/office/powerpoint/2010/main" val="180321811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3" r:id="rId4"/>
    <p:sldLayoutId id="2147483656" r:id="rId5"/>
    <p:sldLayoutId id="2147483657" r:id="rId6"/>
    <p:sldLayoutId id="2147483658"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ommunities@dorsetcouncil.gov.uk" TargetMode="External"/><Relationship Id="rId2" Type="http://schemas.openxmlformats.org/officeDocument/2006/relationships/hyperlink" Target="mailto:Ian.Wells@dorsetcouncil.gov.uk"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dorsetcouncil.gov.uk/your-community/support-for-voluntary-and-community-organisations/funding"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mailto:communities@dorsetcouncil.gov.uk"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hello@can100.org" TargetMode="External"/><Relationship Id="rId2" Type="http://schemas.openxmlformats.org/officeDocument/2006/relationships/hyperlink" Target="http://www.can100.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orsetcouncil.gov.uk/your-community/support-for-voluntary-and-community-organisations/funding/dorset-council-organisational-support-revenue-fund" TargetMode="External"/><Relationship Id="rId2" Type="http://schemas.openxmlformats.org/officeDocument/2006/relationships/hyperlink" Target="https://www.dorsetcouncil.gov.uk/your-community/support-for-voluntary-and-community-organisations/funding/capital-leverage-fund" TargetMode="External"/><Relationship Id="rId1" Type="http://schemas.openxmlformats.org/officeDocument/2006/relationships/slideLayout" Target="../slideLayouts/slideLayout2.xml"/><Relationship Id="rId4" Type="http://schemas.openxmlformats.org/officeDocument/2006/relationships/hyperlink" Target="https://www.dorsetcouncil.gov.uk/w/rural-england-prosperity-fund-repf-?p_l_back_url=%2Fsearch%3Fp_l_back_url%3D%252Fsearch%253Fq%253Dshared%252Bprosperity%252Bfund%26q%3Drural%2BEngland%2BFun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Fiona.Thomas@dorsetcouncil.gov.uk" TargetMode="External"/><Relationship Id="rId2" Type="http://schemas.openxmlformats.org/officeDocument/2006/relationships/hyperlink" Target="mailto:Ian.wells@dorsetcouncil.gov.uk" TargetMode="External"/><Relationship Id="rId1" Type="http://schemas.openxmlformats.org/officeDocument/2006/relationships/slideLayout" Target="../slideLayouts/slideLayout3.xml"/><Relationship Id="rId5" Type="http://schemas.openxmlformats.org/officeDocument/2006/relationships/hyperlink" Target="mailto:helen.priest@dorsetcouncil.gov.uk" TargetMode="External"/><Relationship Id="rId4" Type="http://schemas.openxmlformats.org/officeDocument/2006/relationships/hyperlink" Target="mailto:communities@dorsetcouncil.gov.uk"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funding.idoxopen4community.co.uk/dorse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8431-E22B-4F7C-BB2A-5DA2C017CE29}"/>
              </a:ext>
            </a:extLst>
          </p:cNvPr>
          <p:cNvSpPr>
            <a:spLocks noGrp="1"/>
          </p:cNvSpPr>
          <p:nvPr>
            <p:ph type="ctrTitle"/>
          </p:nvPr>
        </p:nvSpPr>
        <p:spPr>
          <a:xfrm>
            <a:off x="685800" y="605755"/>
            <a:ext cx="7772400" cy="1470025"/>
          </a:xfrm>
        </p:spPr>
        <p:txBody>
          <a:bodyPr>
            <a:normAutofit/>
          </a:bodyPr>
          <a:lstStyle/>
          <a:p>
            <a:r>
              <a:rPr lang="en-GB" sz="3200" dirty="0">
                <a:solidFill>
                  <a:schemeClr val="tx1"/>
                </a:solidFill>
              </a:rPr>
              <a:t>Ian Wells</a:t>
            </a:r>
          </a:p>
        </p:txBody>
      </p:sp>
      <p:sp>
        <p:nvSpPr>
          <p:cNvPr id="3" name="Subtitle 2">
            <a:extLst>
              <a:ext uri="{FF2B5EF4-FFF2-40B4-BE49-F238E27FC236}">
                <a16:creationId xmlns:a16="http://schemas.microsoft.com/office/drawing/2014/main" id="{468A1217-DAB2-4092-AB7A-BD235F307D4A}"/>
              </a:ext>
            </a:extLst>
          </p:cNvPr>
          <p:cNvSpPr>
            <a:spLocks noGrp="1"/>
          </p:cNvSpPr>
          <p:nvPr>
            <p:ph type="subTitle" idx="1"/>
          </p:nvPr>
        </p:nvSpPr>
        <p:spPr>
          <a:xfrm>
            <a:off x="1371600" y="2090266"/>
            <a:ext cx="6400800" cy="2808312"/>
          </a:xfrm>
        </p:spPr>
        <p:txBody>
          <a:bodyPr>
            <a:normAutofit fontScale="92500"/>
          </a:bodyPr>
          <a:lstStyle/>
          <a:p>
            <a:r>
              <a:rPr lang="en-GB" dirty="0"/>
              <a:t>Dorset Council Grants Officer</a:t>
            </a:r>
          </a:p>
          <a:p>
            <a:endParaRPr lang="en-GB" dirty="0"/>
          </a:p>
          <a:p>
            <a:r>
              <a:rPr lang="en-GB" dirty="0"/>
              <a:t>Email</a:t>
            </a:r>
          </a:p>
          <a:p>
            <a:r>
              <a:rPr lang="en-GB" dirty="0">
                <a:hlinkClick r:id="rId2"/>
              </a:rPr>
              <a:t>Ian.Wells@dorsetcouncil.gov.uk</a:t>
            </a:r>
            <a:r>
              <a:rPr lang="en-GB" dirty="0"/>
              <a:t> </a:t>
            </a:r>
          </a:p>
          <a:p>
            <a:r>
              <a:rPr lang="en-GB" dirty="0">
                <a:hlinkClick r:id="rId3"/>
              </a:rPr>
              <a:t>Communities@dorsetcouncil.gov.uk</a:t>
            </a:r>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42963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3CE4-CE39-2A21-68B5-A76B9C23ED44}"/>
              </a:ext>
            </a:extLst>
          </p:cNvPr>
          <p:cNvSpPr>
            <a:spLocks noGrp="1"/>
          </p:cNvSpPr>
          <p:nvPr>
            <p:ph type="ctrTitle"/>
          </p:nvPr>
        </p:nvSpPr>
        <p:spPr>
          <a:xfrm>
            <a:off x="685800" y="260648"/>
            <a:ext cx="7772400" cy="1470025"/>
          </a:xfrm>
        </p:spPr>
        <p:txBody>
          <a:bodyPr>
            <a:normAutofit/>
          </a:bodyPr>
          <a:lstStyle/>
          <a:p>
            <a:r>
              <a:rPr lang="en-GB" sz="3200" dirty="0"/>
              <a:t>Dorset Council Grants for Communities </a:t>
            </a:r>
          </a:p>
        </p:txBody>
      </p:sp>
      <p:sp>
        <p:nvSpPr>
          <p:cNvPr id="3" name="Subtitle 2">
            <a:extLst>
              <a:ext uri="{FF2B5EF4-FFF2-40B4-BE49-F238E27FC236}">
                <a16:creationId xmlns:a16="http://schemas.microsoft.com/office/drawing/2014/main" id="{FDD1B9BC-DE56-C842-D558-6B9662A6CF3A}"/>
              </a:ext>
            </a:extLst>
          </p:cNvPr>
          <p:cNvSpPr>
            <a:spLocks noGrp="1"/>
          </p:cNvSpPr>
          <p:nvPr>
            <p:ph type="subTitle" idx="1"/>
          </p:nvPr>
        </p:nvSpPr>
        <p:spPr>
          <a:xfrm>
            <a:off x="1259632" y="1628800"/>
            <a:ext cx="6400800" cy="4392488"/>
          </a:xfrm>
        </p:spPr>
        <p:txBody>
          <a:bodyPr>
            <a:noAutofit/>
          </a:bodyPr>
          <a:lstStyle/>
          <a:p>
            <a:pPr marL="457200" indent="-457200">
              <a:buFont typeface="Arial" panose="020B0604020202020204" pitchFamily="34" charset="0"/>
              <a:buChar char="•"/>
            </a:pPr>
            <a:r>
              <a:rPr lang="en-GB" sz="2400" dirty="0"/>
              <a:t>Three small grant funds for not-for profit groups in VCSE sector</a:t>
            </a:r>
          </a:p>
          <a:p>
            <a:pPr marL="457200" indent="-457200">
              <a:buFont typeface="Arial" panose="020B0604020202020204" pitchFamily="34" charset="0"/>
              <a:buChar char="•"/>
            </a:pPr>
            <a:r>
              <a:rPr lang="en-GB" sz="2400" dirty="0"/>
              <a:t>Community &amp; Culture Project Fund Round 6</a:t>
            </a:r>
          </a:p>
          <a:p>
            <a:pPr marL="457200" indent="-457200">
              <a:buFont typeface="Arial" panose="020B0604020202020204" pitchFamily="34" charset="0"/>
              <a:buChar char="•"/>
            </a:pPr>
            <a:r>
              <a:rPr lang="en-GB" sz="2400" dirty="0"/>
              <a:t>Organisational Support Revenue Fund Round 4</a:t>
            </a:r>
          </a:p>
          <a:p>
            <a:pPr marL="457200" indent="-457200">
              <a:buFont typeface="Arial" panose="020B0604020202020204" pitchFamily="34" charset="0"/>
              <a:buChar char="•"/>
            </a:pPr>
            <a:r>
              <a:rPr lang="en-GB" sz="2400" dirty="0"/>
              <a:t>Capital Leverage Fund Round 4</a:t>
            </a:r>
          </a:p>
          <a:p>
            <a:pPr marL="457200" indent="-457200">
              <a:buFont typeface="Arial" panose="020B0604020202020204" pitchFamily="34" charset="0"/>
              <a:buChar char="•"/>
            </a:pPr>
            <a:r>
              <a:rPr lang="en-GB" sz="2400" dirty="0"/>
              <a:t>Rounds close 8 January 2024</a:t>
            </a:r>
          </a:p>
          <a:p>
            <a:pPr marL="457200" indent="-457200">
              <a:buFont typeface="Arial" panose="020B0604020202020204" pitchFamily="34" charset="0"/>
              <a:buChar char="•"/>
            </a:pPr>
            <a:r>
              <a:rPr lang="en-GB" sz="2400" dirty="0"/>
              <a:t>Decisions February 2024 </a:t>
            </a:r>
          </a:p>
        </p:txBody>
      </p:sp>
    </p:spTree>
    <p:extLst>
      <p:ext uri="{BB962C8B-B14F-4D97-AF65-F5344CB8AC3E}">
        <p14:creationId xmlns:p14="http://schemas.microsoft.com/office/powerpoint/2010/main" val="2856146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919"/>
            <a:ext cx="8229600" cy="45719"/>
          </a:xfrm>
        </p:spPr>
        <p:txBody>
          <a:bodyPr>
            <a:normAutofit fontScale="90000"/>
          </a:bodyPr>
          <a:lstStyle/>
          <a:p>
            <a:r>
              <a:rPr lang="en-GB" dirty="0"/>
              <a:t>  </a:t>
            </a:r>
          </a:p>
        </p:txBody>
      </p:sp>
      <p:sp>
        <p:nvSpPr>
          <p:cNvPr id="3" name="Content Placeholder 2"/>
          <p:cNvSpPr>
            <a:spLocks noGrp="1"/>
          </p:cNvSpPr>
          <p:nvPr>
            <p:ph idx="1"/>
          </p:nvPr>
        </p:nvSpPr>
        <p:spPr>
          <a:xfrm>
            <a:off x="539552" y="332656"/>
            <a:ext cx="8229600" cy="5851525"/>
          </a:xfrm>
        </p:spPr>
        <p:txBody>
          <a:bodyPr/>
          <a:lstStyle/>
          <a:p>
            <a:pPr marL="0" indent="0" algn="ctr">
              <a:buNone/>
            </a:pPr>
            <a:r>
              <a:rPr lang="en-GB" b="1" dirty="0">
                <a:solidFill>
                  <a:srgbClr val="00B050"/>
                </a:solidFill>
              </a:rPr>
              <a:t>How much can we apply for? </a:t>
            </a:r>
          </a:p>
          <a:p>
            <a:pPr marL="0" indent="0">
              <a:buNone/>
            </a:pPr>
            <a:endParaRPr lang="en-GB" dirty="0">
              <a:solidFill>
                <a:srgbClr val="0070C0"/>
              </a:solidFill>
            </a:endParaRPr>
          </a:p>
          <a:p>
            <a:pPr marL="0" indent="0">
              <a:buNone/>
            </a:pPr>
            <a:endParaRPr lang="en-GB" dirty="0">
              <a:solidFill>
                <a:srgbClr val="0070C0"/>
              </a:solidFill>
            </a:endParaRPr>
          </a:p>
          <a:p>
            <a:pPr marL="0" indent="0">
              <a:buNone/>
            </a:pPr>
            <a:endParaRPr lang="en-GB" dirty="0"/>
          </a:p>
          <a:p>
            <a:pPr marL="0" indent="0">
              <a:buNone/>
            </a:pPr>
            <a:endParaRPr lang="en-GB" sz="2400" dirty="0">
              <a:solidFill>
                <a:srgbClr val="0070C0"/>
              </a:solidFill>
            </a:endParaRPr>
          </a:p>
          <a:p>
            <a:pPr marL="0" indent="0">
              <a:buNone/>
            </a:pPr>
            <a:endParaRPr lang="en-GB" dirty="0"/>
          </a:p>
        </p:txBody>
      </p:sp>
      <p:sp>
        <p:nvSpPr>
          <p:cNvPr id="4" name="Rounded Rectangle 3"/>
          <p:cNvSpPr/>
          <p:nvPr/>
        </p:nvSpPr>
        <p:spPr>
          <a:xfrm>
            <a:off x="539552" y="1268760"/>
            <a:ext cx="8147248" cy="424049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600" dirty="0">
                <a:latin typeface="Arial" panose="020B0604020202020204" pitchFamily="34" charset="0"/>
                <a:cs typeface="Arial" panose="020B0604020202020204" pitchFamily="34" charset="0"/>
              </a:rPr>
              <a:t>Constituted non-profit organisations meeting the criteria can apply for between £1,000 - £5,000 towards their project</a:t>
            </a:r>
          </a:p>
          <a:p>
            <a:endParaRPr lang="en-GB"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Constituted newly set up organisations without one year’s accounts who meet the criteria can apply for between £1,000 - £1,500</a:t>
            </a:r>
          </a:p>
          <a:p>
            <a:endParaRPr lang="en-GB"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You </a:t>
            </a:r>
            <a:r>
              <a:rPr lang="en-GB" sz="2600" u="sng" dirty="0">
                <a:latin typeface="Arial" panose="020B0604020202020204" pitchFamily="34" charset="0"/>
                <a:cs typeface="Arial" panose="020B0604020202020204" pitchFamily="34" charset="0"/>
              </a:rPr>
              <a:t>must </a:t>
            </a:r>
            <a:r>
              <a:rPr lang="en-GB" sz="2600" dirty="0">
                <a:latin typeface="Arial" panose="020B0604020202020204" pitchFamily="34" charset="0"/>
                <a:cs typeface="Arial" panose="020B0604020202020204" pitchFamily="34" charset="0"/>
              </a:rPr>
              <a:t>have raised at least 20% of total project costs through other fundraising activity.</a:t>
            </a:r>
          </a:p>
        </p:txBody>
      </p:sp>
    </p:spTree>
    <p:extLst>
      <p:ext uri="{BB962C8B-B14F-4D97-AF65-F5344CB8AC3E}">
        <p14:creationId xmlns:p14="http://schemas.microsoft.com/office/powerpoint/2010/main" val="2709075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normAutofit/>
          </a:bodyPr>
          <a:lstStyle/>
          <a:p>
            <a:r>
              <a:rPr lang="en-GB" sz="3200" b="1" dirty="0">
                <a:solidFill>
                  <a:srgbClr val="00B050"/>
                </a:solidFill>
              </a:rPr>
              <a:t>CCPF Round 6 </a:t>
            </a:r>
          </a:p>
        </p:txBody>
      </p:sp>
      <p:sp>
        <p:nvSpPr>
          <p:cNvPr id="3" name="Content Placeholder 2"/>
          <p:cNvSpPr>
            <a:spLocks noGrp="1"/>
          </p:cNvSpPr>
          <p:nvPr>
            <p:ph idx="1"/>
          </p:nvPr>
        </p:nvSpPr>
        <p:spPr>
          <a:xfrm>
            <a:off x="457200" y="764704"/>
            <a:ext cx="8543850" cy="5328592"/>
          </a:xfrm>
        </p:spPr>
        <p:txBody>
          <a:bodyPr>
            <a:normAutofit fontScale="40000" lnSpcReduction="20000"/>
          </a:bodyPr>
          <a:lstStyle/>
          <a:p>
            <a:r>
              <a:rPr lang="en-GB" sz="4500" dirty="0">
                <a:solidFill>
                  <a:schemeClr val="tx1"/>
                </a:solidFill>
              </a:rPr>
              <a:t>You can apply for up to 80% of your total project costs up to a maximum  £5,000. </a:t>
            </a:r>
          </a:p>
          <a:p>
            <a:pPr marL="0" indent="0">
              <a:buNone/>
            </a:pPr>
            <a:endParaRPr lang="en-GB" sz="3300" dirty="0">
              <a:solidFill>
                <a:schemeClr val="tx1"/>
              </a:solidFill>
            </a:endParaRPr>
          </a:p>
          <a:p>
            <a:r>
              <a:rPr lang="en-GB" sz="4500" dirty="0">
                <a:solidFill>
                  <a:schemeClr val="tx1"/>
                </a:solidFill>
              </a:rPr>
              <a:t>CCPF is a small revenue grants programme for new activities, one-off events or projects that meet Dorset Council priorities.</a:t>
            </a:r>
          </a:p>
          <a:p>
            <a:endParaRPr lang="en-GB" sz="3600" dirty="0">
              <a:solidFill>
                <a:schemeClr val="tx1"/>
              </a:solidFill>
            </a:endParaRPr>
          </a:p>
          <a:p>
            <a:r>
              <a:rPr lang="en-GB" sz="4500" dirty="0">
                <a:solidFill>
                  <a:schemeClr val="tx1"/>
                </a:solidFill>
              </a:rPr>
              <a:t>Small items of equipment, activity costs, materials, facility hire, training costs, volunteer and delivery costs.</a:t>
            </a:r>
          </a:p>
          <a:p>
            <a:endParaRPr lang="en-GB" sz="4500" dirty="0">
              <a:solidFill>
                <a:schemeClr val="tx1"/>
              </a:solidFill>
            </a:endParaRPr>
          </a:p>
          <a:p>
            <a:r>
              <a:rPr lang="en-GB" sz="4500" dirty="0">
                <a:solidFill>
                  <a:schemeClr val="tx1"/>
                </a:solidFill>
              </a:rPr>
              <a:t>Awards can also cover a small element of Project Management costs</a:t>
            </a:r>
          </a:p>
          <a:p>
            <a:pPr marL="0" indent="0">
              <a:buNone/>
            </a:pPr>
            <a:r>
              <a:rPr lang="en-GB" sz="3400" dirty="0">
                <a:solidFill>
                  <a:schemeClr val="tx1"/>
                </a:solidFill>
              </a:rPr>
              <a:t> </a:t>
            </a:r>
          </a:p>
          <a:p>
            <a:r>
              <a:rPr lang="en-GB" sz="4500" dirty="0">
                <a:solidFill>
                  <a:schemeClr val="tx1"/>
                </a:solidFill>
              </a:rPr>
              <a:t>Projects must support marginalised and disadvantaged groups in our communities </a:t>
            </a:r>
          </a:p>
          <a:p>
            <a:endParaRPr lang="en-GB" sz="3600" dirty="0">
              <a:solidFill>
                <a:schemeClr val="tx1"/>
              </a:solidFill>
            </a:endParaRPr>
          </a:p>
          <a:p>
            <a:r>
              <a:rPr lang="en-GB" sz="4500" dirty="0">
                <a:solidFill>
                  <a:schemeClr val="tx1"/>
                </a:solidFill>
              </a:rPr>
              <a:t>Applications from Partnerships are particularly welcome especially where it leads to a broader project idea/outcome.</a:t>
            </a:r>
          </a:p>
          <a:p>
            <a:endParaRPr lang="en-GB" sz="3600" dirty="0">
              <a:solidFill>
                <a:schemeClr val="tx1"/>
              </a:solidFill>
            </a:endParaRPr>
          </a:p>
          <a:p>
            <a:r>
              <a:rPr lang="en-GB" sz="4500" dirty="0">
                <a:solidFill>
                  <a:schemeClr val="tx1"/>
                </a:solidFill>
              </a:rPr>
              <a:t>Applicants must provide a minimum of 20% of total projects costs themselves. </a:t>
            </a:r>
          </a:p>
          <a:p>
            <a:endParaRPr lang="en-GB" sz="4500" dirty="0">
              <a:solidFill>
                <a:schemeClr val="tx1"/>
              </a:solidFill>
            </a:endParaRPr>
          </a:p>
          <a:p>
            <a:r>
              <a:rPr lang="en-GB" sz="4500" dirty="0">
                <a:solidFill>
                  <a:schemeClr val="tx1"/>
                </a:solidFill>
              </a:rPr>
              <a:t>Projects need to commence in April 2024 and be completed within 12 months. </a:t>
            </a:r>
          </a:p>
          <a:p>
            <a:endParaRPr lang="en-GB" sz="3600" dirty="0">
              <a:solidFill>
                <a:schemeClr val="tx1"/>
              </a:solidFill>
            </a:endParaRPr>
          </a:p>
          <a:p>
            <a:endParaRPr lang="en-GB" sz="3600" dirty="0">
              <a:solidFill>
                <a:schemeClr val="tx1"/>
              </a:solidFill>
            </a:endParaRPr>
          </a:p>
          <a:p>
            <a:pPr marL="0" indent="0">
              <a:buNone/>
            </a:pPr>
            <a:endParaRPr lang="en-GB" sz="3300" dirty="0">
              <a:solidFill>
                <a:schemeClr val="tx1"/>
              </a:solidFill>
            </a:endParaRPr>
          </a:p>
          <a:p>
            <a:endParaRPr lang="en-GB" dirty="0">
              <a:solidFill>
                <a:schemeClr val="tx1"/>
              </a:solidFill>
            </a:endParaRPr>
          </a:p>
          <a:p>
            <a:pPr marL="0" indent="0">
              <a:buNone/>
            </a:pPr>
            <a:endParaRPr lang="en-GB" dirty="0">
              <a:solidFill>
                <a:schemeClr val="tx1"/>
              </a:solidFill>
            </a:endParaRPr>
          </a:p>
          <a:p>
            <a:endParaRPr lang="en-GB" dirty="0">
              <a:solidFill>
                <a:srgbClr val="00B050"/>
              </a:solidFill>
            </a:endParaRPr>
          </a:p>
          <a:p>
            <a:pPr marL="0" indent="0">
              <a:buNone/>
            </a:pPr>
            <a:endParaRPr lang="en-GB" sz="1300" dirty="0"/>
          </a:p>
        </p:txBody>
      </p:sp>
    </p:spTree>
    <p:extLst>
      <p:ext uri="{BB962C8B-B14F-4D97-AF65-F5344CB8AC3E}">
        <p14:creationId xmlns:p14="http://schemas.microsoft.com/office/powerpoint/2010/main" val="1694099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9C78-53E1-C9D7-E2E1-D0AE31E90EE0}"/>
              </a:ext>
            </a:extLst>
          </p:cNvPr>
          <p:cNvSpPr>
            <a:spLocks noGrp="1"/>
          </p:cNvSpPr>
          <p:nvPr>
            <p:ph type="title"/>
          </p:nvPr>
        </p:nvSpPr>
        <p:spPr>
          <a:xfrm>
            <a:off x="457200" y="116632"/>
            <a:ext cx="8229600" cy="1143000"/>
          </a:xfrm>
        </p:spPr>
        <p:txBody>
          <a:bodyPr>
            <a:normAutofit/>
          </a:bodyPr>
          <a:lstStyle/>
          <a:p>
            <a:r>
              <a:rPr lang="en-GB" sz="2800" dirty="0">
                <a:solidFill>
                  <a:srgbClr val="00B050"/>
                </a:solidFill>
              </a:rPr>
              <a:t>Grant Criteria – applications are submitted via our online form. Applicants must provide as a minimum</a:t>
            </a:r>
          </a:p>
        </p:txBody>
      </p:sp>
      <p:sp>
        <p:nvSpPr>
          <p:cNvPr id="3" name="Content Placeholder 2">
            <a:extLst>
              <a:ext uri="{FF2B5EF4-FFF2-40B4-BE49-F238E27FC236}">
                <a16:creationId xmlns:a16="http://schemas.microsoft.com/office/drawing/2014/main" id="{1E8524B3-3F0C-1DD9-BF47-166A7149AC38}"/>
              </a:ext>
            </a:extLst>
          </p:cNvPr>
          <p:cNvSpPr>
            <a:spLocks noGrp="1"/>
          </p:cNvSpPr>
          <p:nvPr>
            <p:ph idx="1"/>
          </p:nvPr>
        </p:nvSpPr>
        <p:spPr>
          <a:xfrm>
            <a:off x="457200" y="1259632"/>
            <a:ext cx="8229600" cy="4525963"/>
          </a:xfrm>
        </p:spPr>
        <p:txBody>
          <a:bodyPr>
            <a:normAutofit lnSpcReduction="10000"/>
          </a:bodyPr>
          <a:lstStyle/>
          <a:p>
            <a:r>
              <a:rPr lang="en-GB" sz="2000" dirty="0">
                <a:solidFill>
                  <a:schemeClr val="tx1"/>
                </a:solidFill>
              </a:rPr>
              <a:t>Latest set of approved or verified accounts (within last 12 months).</a:t>
            </a:r>
          </a:p>
          <a:p>
            <a:endParaRPr lang="en-GB" sz="2000" dirty="0">
              <a:solidFill>
                <a:schemeClr val="tx1"/>
              </a:solidFill>
            </a:endParaRPr>
          </a:p>
          <a:p>
            <a:r>
              <a:rPr lang="en-GB" sz="2000" dirty="0">
                <a:solidFill>
                  <a:schemeClr val="tx1"/>
                </a:solidFill>
              </a:rPr>
              <a:t>Latest bank statements (within last 3 months) with your organisations name, sort code and account number. </a:t>
            </a:r>
          </a:p>
          <a:p>
            <a:endParaRPr lang="en-GB" sz="2000" dirty="0">
              <a:solidFill>
                <a:schemeClr val="tx1"/>
              </a:solidFill>
            </a:endParaRPr>
          </a:p>
          <a:p>
            <a:r>
              <a:rPr lang="en-GB" sz="2000" dirty="0">
                <a:solidFill>
                  <a:schemeClr val="tx1"/>
                </a:solidFill>
              </a:rPr>
              <a:t>Insurance – copies of your Public and Employers Liability where appropriate.</a:t>
            </a:r>
          </a:p>
          <a:p>
            <a:endParaRPr lang="en-GB" sz="2000" dirty="0">
              <a:solidFill>
                <a:schemeClr val="tx1"/>
              </a:solidFill>
            </a:endParaRPr>
          </a:p>
          <a:p>
            <a:r>
              <a:rPr lang="en-GB" sz="2000" dirty="0">
                <a:solidFill>
                  <a:schemeClr val="tx1"/>
                </a:solidFill>
              </a:rPr>
              <a:t>Safeguarding, GDPR, Equality &amp; Diversity and Environmental  Policies or statement.</a:t>
            </a:r>
          </a:p>
          <a:p>
            <a:endParaRPr lang="en-GB" sz="2000" dirty="0">
              <a:solidFill>
                <a:schemeClr val="tx1"/>
              </a:solidFill>
            </a:endParaRPr>
          </a:p>
          <a:p>
            <a:r>
              <a:rPr lang="en-GB" sz="2000" dirty="0">
                <a:solidFill>
                  <a:schemeClr val="tx1"/>
                </a:solidFill>
              </a:rPr>
              <a:t>Copy of your governing document such as set of rules, Articles, or Constitution.</a:t>
            </a:r>
          </a:p>
          <a:p>
            <a:endParaRPr lang="en-GB" sz="2000" dirty="0"/>
          </a:p>
          <a:p>
            <a:endParaRPr lang="en-GB" sz="2000" dirty="0"/>
          </a:p>
        </p:txBody>
      </p:sp>
    </p:spTree>
    <p:extLst>
      <p:ext uri="{BB962C8B-B14F-4D97-AF65-F5344CB8AC3E}">
        <p14:creationId xmlns:p14="http://schemas.microsoft.com/office/powerpoint/2010/main" val="3618717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588"/>
            <a:ext cx="8229600" cy="1143000"/>
          </a:xfrm>
        </p:spPr>
        <p:txBody>
          <a:bodyPr>
            <a:normAutofit/>
          </a:bodyPr>
          <a:lstStyle/>
          <a:p>
            <a:r>
              <a:rPr lang="en-GB" sz="3200" dirty="0">
                <a:solidFill>
                  <a:srgbClr val="00B050"/>
                </a:solidFill>
              </a:rPr>
              <a:t>What we don’t fund… </a:t>
            </a:r>
          </a:p>
        </p:txBody>
      </p:sp>
      <p:sp>
        <p:nvSpPr>
          <p:cNvPr id="3" name="Content Placeholder 2"/>
          <p:cNvSpPr>
            <a:spLocks noGrp="1"/>
          </p:cNvSpPr>
          <p:nvPr>
            <p:ph idx="1"/>
          </p:nvPr>
        </p:nvSpPr>
        <p:spPr>
          <a:xfrm>
            <a:off x="457200" y="1283211"/>
            <a:ext cx="8242970" cy="4857403"/>
          </a:xfrm>
        </p:spPr>
        <p:txBody>
          <a:bodyPr>
            <a:normAutofit/>
          </a:bodyPr>
          <a:lstStyle/>
          <a:p>
            <a:r>
              <a:rPr lang="en-GB" sz="2200" dirty="0">
                <a:solidFill>
                  <a:schemeClr val="tx1"/>
                </a:solidFill>
              </a:rPr>
              <a:t>Groups that are unincorporated</a:t>
            </a:r>
          </a:p>
          <a:p>
            <a:r>
              <a:rPr lang="en-GB" sz="2200" dirty="0">
                <a:solidFill>
                  <a:schemeClr val="tx1"/>
                </a:solidFill>
              </a:rPr>
              <a:t>Organisations with a turnover more than £500,000 per year</a:t>
            </a:r>
          </a:p>
          <a:p>
            <a:r>
              <a:rPr lang="en-GB" sz="2200" dirty="0">
                <a:solidFill>
                  <a:schemeClr val="tx1"/>
                </a:solidFill>
              </a:rPr>
              <a:t>Capital projects including </a:t>
            </a:r>
            <a:r>
              <a:rPr lang="en-GB" sz="2200" dirty="0">
                <a:solidFill>
                  <a:srgbClr val="202C2C"/>
                </a:solidFill>
              </a:rPr>
              <a:t>maintenance, refurbishments to buildings, community spaces. We have a separate fund for this (CLF)  </a:t>
            </a:r>
            <a:endParaRPr lang="en-GB" sz="2200" dirty="0"/>
          </a:p>
          <a:p>
            <a:r>
              <a:rPr lang="en-GB" sz="2200" dirty="0">
                <a:solidFill>
                  <a:schemeClr val="tx1"/>
                </a:solidFill>
              </a:rPr>
              <a:t>IT equipment for personal use </a:t>
            </a:r>
            <a:r>
              <a:rPr lang="en-GB" sz="2200" dirty="0">
                <a:solidFill>
                  <a:srgbClr val="202C2C"/>
                </a:solidFill>
              </a:rPr>
              <a:t>(including laptops, phones or iPad)</a:t>
            </a:r>
            <a:r>
              <a:rPr lang="en-GB" sz="2200" dirty="0"/>
              <a:t> </a:t>
            </a:r>
          </a:p>
          <a:p>
            <a:r>
              <a:rPr lang="en-GB" sz="2200" dirty="0">
                <a:solidFill>
                  <a:srgbClr val="202C2C"/>
                </a:solidFill>
              </a:rPr>
              <a:t>Activities that take place </a:t>
            </a:r>
            <a:r>
              <a:rPr lang="en-GB" sz="2200" dirty="0">
                <a:solidFill>
                  <a:schemeClr val="tx1"/>
                </a:solidFill>
              </a:rPr>
              <a:t>outside of the Dorset Council area</a:t>
            </a:r>
          </a:p>
          <a:p>
            <a:r>
              <a:rPr lang="en-GB" sz="2200" dirty="0">
                <a:solidFill>
                  <a:schemeClr val="tx1"/>
                </a:solidFill>
              </a:rPr>
              <a:t>Bursary schemes, grants or loans to individuals</a:t>
            </a:r>
          </a:p>
          <a:p>
            <a:r>
              <a:rPr lang="en-GB" sz="2200" dirty="0">
                <a:solidFill>
                  <a:schemeClr val="tx1"/>
                </a:solidFill>
              </a:rPr>
              <a:t>Funding for feasibility studies, research projects</a:t>
            </a:r>
            <a:r>
              <a:rPr lang="en-GB" sz="2200" b="1" dirty="0">
                <a:solidFill>
                  <a:srgbClr val="00B050"/>
                </a:solidFill>
              </a:rPr>
              <a:t> </a:t>
            </a:r>
          </a:p>
          <a:p>
            <a:r>
              <a:rPr lang="en-GB" sz="2000" dirty="0">
                <a:hlinkClick r:id="rId2"/>
              </a:rPr>
              <a:t>Funding for voluntary and community groups - Dorset Council</a:t>
            </a:r>
            <a:r>
              <a:rPr lang="en-GB" sz="2000" b="1" dirty="0">
                <a:solidFill>
                  <a:srgbClr val="00B050"/>
                </a:solidFill>
              </a:rPr>
              <a:t> </a:t>
            </a:r>
          </a:p>
          <a:p>
            <a:pPr marL="0" indent="0">
              <a:buNone/>
            </a:pPr>
            <a:r>
              <a:rPr lang="en-GB" sz="1800" b="1" u="sng" dirty="0">
                <a:solidFill>
                  <a:srgbClr val="00B050"/>
                </a:solidFill>
              </a:rPr>
              <a:t> </a:t>
            </a:r>
          </a:p>
          <a:p>
            <a:endParaRPr lang="en-GB" sz="2200" dirty="0">
              <a:solidFill>
                <a:srgbClr val="202C2C"/>
              </a:solidFill>
            </a:endParaRPr>
          </a:p>
          <a:p>
            <a:endParaRPr lang="en-GB" sz="1500" dirty="0"/>
          </a:p>
          <a:p>
            <a:endParaRPr lang="en-GB" dirty="0"/>
          </a:p>
          <a:p>
            <a:endParaRPr lang="en-GB" dirty="0"/>
          </a:p>
        </p:txBody>
      </p:sp>
    </p:spTree>
    <p:extLst>
      <p:ext uri="{BB962C8B-B14F-4D97-AF65-F5344CB8AC3E}">
        <p14:creationId xmlns:p14="http://schemas.microsoft.com/office/powerpoint/2010/main" val="361684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r>
              <a:rPr lang="en-GB" dirty="0"/>
              <a:t> </a:t>
            </a:r>
          </a:p>
        </p:txBody>
      </p:sp>
      <p:sp>
        <p:nvSpPr>
          <p:cNvPr id="3" name="Content Placeholder 2"/>
          <p:cNvSpPr>
            <a:spLocks noGrp="1"/>
          </p:cNvSpPr>
          <p:nvPr>
            <p:ph idx="1"/>
          </p:nvPr>
        </p:nvSpPr>
        <p:spPr>
          <a:xfrm>
            <a:off x="457200" y="152369"/>
            <a:ext cx="8229600" cy="5851525"/>
          </a:xfrm>
        </p:spPr>
        <p:txBody>
          <a:bodyPr>
            <a:normAutofit/>
          </a:bodyPr>
          <a:lstStyle/>
          <a:p>
            <a:pPr algn="ctr"/>
            <a:r>
              <a:rPr lang="en-GB" b="1" dirty="0">
                <a:solidFill>
                  <a:srgbClr val="00B050"/>
                </a:solidFill>
              </a:rPr>
              <a:t>Checklist for applicants… </a:t>
            </a:r>
          </a:p>
          <a:p>
            <a:pPr algn="ctr"/>
            <a:r>
              <a:rPr lang="en-GB" sz="2800" dirty="0">
                <a:solidFill>
                  <a:schemeClr val="tx1"/>
                </a:solidFill>
              </a:rPr>
              <a:t>Take time to study &amp; understand the guidance and eligibility </a:t>
            </a:r>
            <a:r>
              <a:rPr lang="en-GB" sz="2800" u="sng" dirty="0">
                <a:solidFill>
                  <a:schemeClr val="tx1"/>
                </a:solidFill>
              </a:rPr>
              <a:t>before </a:t>
            </a:r>
            <a:r>
              <a:rPr lang="en-GB" sz="2800" dirty="0">
                <a:solidFill>
                  <a:schemeClr val="tx1"/>
                </a:solidFill>
              </a:rPr>
              <a:t>starting your application</a:t>
            </a:r>
          </a:p>
          <a:p>
            <a:pPr marL="0" indent="0" algn="ctr">
              <a:buNone/>
            </a:pPr>
            <a:endParaRPr lang="en-GB" sz="2800" dirty="0">
              <a:solidFill>
                <a:schemeClr val="tx1"/>
              </a:solidFill>
            </a:endParaRPr>
          </a:p>
          <a:p>
            <a:pPr algn="ctr"/>
            <a:r>
              <a:rPr lang="en-GB" sz="2800" dirty="0">
                <a:solidFill>
                  <a:schemeClr val="tx1"/>
                </a:solidFill>
              </a:rPr>
              <a:t>Ensure you have all your documents ready to upload on the application form</a:t>
            </a:r>
          </a:p>
          <a:p>
            <a:pPr marL="0" indent="0" algn="ctr">
              <a:buNone/>
            </a:pPr>
            <a:endParaRPr lang="en-GB" sz="2800" dirty="0">
              <a:solidFill>
                <a:schemeClr val="tx1"/>
              </a:solidFill>
            </a:endParaRPr>
          </a:p>
          <a:p>
            <a:pPr algn="ctr"/>
            <a:r>
              <a:rPr lang="en-GB" sz="2800" dirty="0">
                <a:solidFill>
                  <a:schemeClr val="tx1"/>
                </a:solidFill>
              </a:rPr>
              <a:t>Don’t leave it until the last minute to start your application </a:t>
            </a:r>
          </a:p>
          <a:p>
            <a:pPr algn="ctr"/>
            <a:r>
              <a:rPr lang="en-GB" sz="2800" dirty="0">
                <a:solidFill>
                  <a:schemeClr val="tx1"/>
                </a:solidFill>
              </a:rPr>
              <a:t>If you are still unsure whether you are eligible contact us on </a:t>
            </a:r>
            <a:r>
              <a:rPr lang="en-GB" sz="2800" dirty="0">
                <a:solidFill>
                  <a:schemeClr val="tx1"/>
                </a:solidFill>
                <a:hlinkClick r:id="rId2"/>
              </a:rPr>
              <a:t>communities@dorsetcouncil.gov.uk</a:t>
            </a:r>
            <a:endParaRPr lang="en-GB" sz="2800" dirty="0">
              <a:solidFill>
                <a:schemeClr val="tx1"/>
              </a:solidFill>
            </a:endParaRPr>
          </a:p>
          <a:p>
            <a:pPr algn="ctr"/>
            <a:endParaRPr lang="en-GB" sz="2800" dirty="0">
              <a:solidFill>
                <a:schemeClr val="tx1"/>
              </a:solidFill>
            </a:endParaRPr>
          </a:p>
          <a:p>
            <a:pPr algn="ctr"/>
            <a:endParaRPr lang="en-GB" sz="2800" dirty="0">
              <a:solidFill>
                <a:schemeClr val="tx1"/>
              </a:solidFill>
            </a:endParaRPr>
          </a:p>
          <a:p>
            <a:pPr marL="0" indent="0">
              <a:buNone/>
            </a:pPr>
            <a:endParaRPr lang="en-GB" dirty="0">
              <a:solidFill>
                <a:schemeClr val="tx1"/>
              </a:solidFill>
            </a:endParaRPr>
          </a:p>
          <a:p>
            <a:pPr marL="0" indent="0">
              <a:buNone/>
            </a:pPr>
            <a:endParaRPr lang="en-GB" dirty="0">
              <a:solidFill>
                <a:schemeClr val="tx1"/>
              </a:solidFill>
            </a:endParaRPr>
          </a:p>
          <a:p>
            <a:pPr marL="0" indent="0">
              <a:buNone/>
            </a:pPr>
            <a:endParaRPr lang="en-GB" sz="1400" dirty="0">
              <a:solidFill>
                <a:schemeClr val="tx1"/>
              </a:solidFill>
            </a:endParaRPr>
          </a:p>
          <a:p>
            <a:pPr marL="0" indent="0">
              <a:buNone/>
            </a:pPr>
            <a:endParaRPr lang="en-GB" dirty="0">
              <a:solidFill>
                <a:schemeClr val="tx1"/>
              </a:solidFill>
            </a:endParaRPr>
          </a:p>
        </p:txBody>
      </p:sp>
    </p:spTree>
    <p:extLst>
      <p:ext uri="{BB962C8B-B14F-4D97-AF65-F5344CB8AC3E}">
        <p14:creationId xmlns:p14="http://schemas.microsoft.com/office/powerpoint/2010/main" val="404636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D8B5-4C58-4598-8FF7-FA64DDBB68DE}"/>
              </a:ext>
            </a:extLst>
          </p:cNvPr>
          <p:cNvSpPr>
            <a:spLocks noGrp="1"/>
          </p:cNvSpPr>
          <p:nvPr>
            <p:ph type="ctrTitle"/>
          </p:nvPr>
        </p:nvSpPr>
        <p:spPr>
          <a:xfrm>
            <a:off x="685800" y="370681"/>
            <a:ext cx="7772400" cy="1470025"/>
          </a:xfrm>
        </p:spPr>
        <p:txBody>
          <a:bodyPr>
            <a:normAutofit/>
          </a:bodyPr>
          <a:lstStyle/>
          <a:p>
            <a:r>
              <a:rPr lang="en-GB" sz="4000" dirty="0">
                <a:solidFill>
                  <a:srgbClr val="00B050"/>
                </a:solidFill>
              </a:rPr>
              <a:t>Need help with your application or policies? </a:t>
            </a:r>
          </a:p>
        </p:txBody>
      </p:sp>
      <p:sp>
        <p:nvSpPr>
          <p:cNvPr id="3" name="Subtitle 2">
            <a:extLst>
              <a:ext uri="{FF2B5EF4-FFF2-40B4-BE49-F238E27FC236}">
                <a16:creationId xmlns:a16="http://schemas.microsoft.com/office/drawing/2014/main" id="{B5E85E41-953F-4604-A0C8-460F89378FA8}"/>
              </a:ext>
            </a:extLst>
          </p:cNvPr>
          <p:cNvSpPr>
            <a:spLocks noGrp="1"/>
          </p:cNvSpPr>
          <p:nvPr>
            <p:ph type="subTitle" idx="1"/>
          </p:nvPr>
        </p:nvSpPr>
        <p:spPr>
          <a:xfrm>
            <a:off x="1371600" y="1988840"/>
            <a:ext cx="6400800" cy="3687339"/>
          </a:xfrm>
        </p:spPr>
        <p:txBody>
          <a:bodyPr>
            <a:normAutofit/>
          </a:bodyPr>
          <a:lstStyle/>
          <a:p>
            <a:r>
              <a:rPr lang="en-GB" sz="2400" dirty="0">
                <a:solidFill>
                  <a:schemeClr val="tx1"/>
                </a:solidFill>
                <a:latin typeface="Calibri" panose="020F0502020204030204" pitchFamily="34" charset="0"/>
                <a:ea typeface="Calibri" panose="020F0502020204030204" pitchFamily="34" charset="0"/>
              </a:rPr>
              <a:t>Dorset Council has commissioned Community Action Network (CAN) to provide support and advice to the sector. If you need help with your policies or governance, they can help you. </a:t>
            </a:r>
            <a:endParaRPr lang="en-GB" sz="2400" dirty="0">
              <a:solidFill>
                <a:schemeClr val="tx1"/>
              </a:solidFill>
              <a:effectLst/>
              <a:latin typeface="Calibri" panose="020F0502020204030204" pitchFamily="34" charset="0"/>
              <a:ea typeface="Calibri" panose="020F0502020204030204" pitchFamily="34" charset="0"/>
            </a:endParaRPr>
          </a:p>
          <a:p>
            <a:endParaRPr lang="en-GB" sz="1800" dirty="0">
              <a:latin typeface="Calibri" panose="020F0502020204030204" pitchFamily="34" charset="0"/>
            </a:endParaRPr>
          </a:p>
          <a:p>
            <a:pPr>
              <a:lnSpc>
                <a:spcPct val="105000"/>
              </a:lnSpc>
              <a:spcAft>
                <a:spcPts val="800"/>
              </a:spcAft>
            </a:pPr>
            <a:r>
              <a:rPr lang="en-GB" sz="2400" b="1" dirty="0">
                <a:effectLst/>
                <a:latin typeface="Calibri" panose="020F0502020204030204" pitchFamily="34" charset="0"/>
                <a:ea typeface="Calibri" panose="020F0502020204030204" pitchFamily="34" charset="0"/>
              </a:rPr>
              <a:t>How can you get in touch?</a:t>
            </a:r>
            <a:endParaRPr lang="en-GB" sz="2400" dirty="0">
              <a:effectLst/>
              <a:latin typeface="Calibri" panose="020F0502020204030204" pitchFamily="34" charset="0"/>
              <a:ea typeface="Calibri" panose="020F0502020204030204" pitchFamily="34" charset="0"/>
            </a:endParaRPr>
          </a:p>
          <a:p>
            <a:pPr>
              <a:lnSpc>
                <a:spcPct val="105000"/>
              </a:lnSpc>
              <a:spcAft>
                <a:spcPts val="800"/>
              </a:spcAft>
            </a:pPr>
            <a:r>
              <a:rPr lang="en-GB" sz="2000" dirty="0">
                <a:effectLst/>
                <a:latin typeface="Calibri" panose="020F0502020204030204" pitchFamily="34" charset="0"/>
                <a:ea typeface="Calibri" panose="020F0502020204030204" pitchFamily="34" charset="0"/>
              </a:rPr>
              <a:t>You can find out more on the CAN website, </a:t>
            </a:r>
            <a:r>
              <a:rPr lang="en-GB" sz="2000" u="sng" dirty="0">
                <a:solidFill>
                  <a:srgbClr val="0563C1"/>
                </a:solidFill>
                <a:effectLst/>
                <a:latin typeface="Calibri" panose="020F0502020204030204" pitchFamily="34" charset="0"/>
                <a:ea typeface="Calibri" panose="020F0502020204030204" pitchFamily="34" charset="0"/>
                <a:hlinkClick r:id="rId2"/>
              </a:rPr>
              <a:t>www.can100.org</a:t>
            </a:r>
            <a:r>
              <a:rPr lang="en-GB" sz="2000" dirty="0">
                <a:effectLst/>
                <a:latin typeface="Calibri" panose="020F0502020204030204" pitchFamily="34" charset="0"/>
                <a:ea typeface="Calibri" panose="020F0502020204030204" pitchFamily="34" charset="0"/>
              </a:rPr>
              <a:t> , or get in touch via email at </a:t>
            </a:r>
            <a:r>
              <a:rPr lang="en-GB" sz="2000" u="sng" dirty="0">
                <a:solidFill>
                  <a:srgbClr val="0563C1"/>
                </a:solidFill>
                <a:effectLst/>
                <a:latin typeface="Calibri" panose="020F0502020204030204" pitchFamily="34" charset="0"/>
                <a:ea typeface="Calibri" panose="020F0502020204030204" pitchFamily="34" charset="0"/>
                <a:hlinkClick r:id="rId3"/>
              </a:rPr>
              <a:t>hello@can100.org</a:t>
            </a:r>
            <a:r>
              <a:rPr lang="en-GB" sz="2000" dirty="0">
                <a:effectLst/>
                <a:latin typeface="Calibri" panose="020F0502020204030204" pitchFamily="34" charset="0"/>
                <a:ea typeface="Calibri" panose="020F0502020204030204" pitchFamily="34" charset="0"/>
              </a:rPr>
              <a:t> and telephone on 01202 466130.</a:t>
            </a:r>
          </a:p>
          <a:p>
            <a:endParaRPr lang="en-GB" dirty="0"/>
          </a:p>
        </p:txBody>
      </p:sp>
    </p:spTree>
    <p:extLst>
      <p:ext uri="{BB962C8B-B14F-4D97-AF65-F5344CB8AC3E}">
        <p14:creationId xmlns:p14="http://schemas.microsoft.com/office/powerpoint/2010/main" val="256415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6A521-ECD3-408B-8F8A-14E765A96DB0}"/>
              </a:ext>
            </a:extLst>
          </p:cNvPr>
          <p:cNvSpPr>
            <a:spLocks noGrp="1"/>
          </p:cNvSpPr>
          <p:nvPr>
            <p:ph type="ctrTitle"/>
          </p:nvPr>
        </p:nvSpPr>
        <p:spPr>
          <a:xfrm>
            <a:off x="685800" y="252697"/>
            <a:ext cx="7772400" cy="800039"/>
          </a:xfrm>
        </p:spPr>
        <p:txBody>
          <a:bodyPr>
            <a:normAutofit/>
          </a:bodyPr>
          <a:lstStyle/>
          <a:p>
            <a:r>
              <a:rPr lang="en-GB" sz="3200" dirty="0">
                <a:solidFill>
                  <a:srgbClr val="92D050"/>
                </a:solidFill>
              </a:rPr>
              <a:t>Other Grants available…</a:t>
            </a:r>
          </a:p>
        </p:txBody>
      </p:sp>
      <p:sp>
        <p:nvSpPr>
          <p:cNvPr id="3" name="Subtitle 2">
            <a:extLst>
              <a:ext uri="{FF2B5EF4-FFF2-40B4-BE49-F238E27FC236}">
                <a16:creationId xmlns:a16="http://schemas.microsoft.com/office/drawing/2014/main" id="{17C7D4E6-3B9A-4FC9-91C6-91DC1ED26147}"/>
              </a:ext>
            </a:extLst>
          </p:cNvPr>
          <p:cNvSpPr>
            <a:spLocks noGrp="1"/>
          </p:cNvSpPr>
          <p:nvPr>
            <p:ph type="subTitle" idx="1"/>
          </p:nvPr>
        </p:nvSpPr>
        <p:spPr>
          <a:xfrm>
            <a:off x="1259632" y="980728"/>
            <a:ext cx="6400800" cy="4536504"/>
          </a:xfrm>
        </p:spPr>
        <p:txBody>
          <a:bodyPr>
            <a:normAutofit fontScale="85000" lnSpcReduction="20000"/>
          </a:bodyPr>
          <a:lstStyle/>
          <a:p>
            <a:r>
              <a:rPr lang="en-GB" sz="2000" dirty="0"/>
              <a:t> </a:t>
            </a:r>
          </a:p>
          <a:p>
            <a:endParaRPr lang="en-GB" sz="2000" dirty="0"/>
          </a:p>
          <a:p>
            <a:r>
              <a:rPr lang="en-GB" sz="2000" dirty="0"/>
              <a:t>   </a:t>
            </a:r>
            <a:r>
              <a:rPr lang="en-GB" sz="2000" dirty="0">
                <a:hlinkClick r:id="rId2"/>
              </a:rPr>
              <a:t>Capital Leverage Fund - Dorset Council</a:t>
            </a:r>
            <a:r>
              <a:rPr lang="en-GB" sz="2000" dirty="0"/>
              <a:t> offers grants for improving, refurbishing or adapting community facilities and spaces that benefit the community and will grow the organisations offer/service. Grants of up to 20% of total project costs up to a maximum of £25,000 available. </a:t>
            </a:r>
          </a:p>
          <a:p>
            <a:endParaRPr lang="en-GB" sz="2000" dirty="0"/>
          </a:p>
          <a:p>
            <a:r>
              <a:rPr lang="en-GB" sz="1900" dirty="0">
                <a:hlinkClick r:id="rId3"/>
              </a:rPr>
              <a:t>Organisational Support Revenue Fund Round 4 - Dorset Council</a:t>
            </a:r>
            <a:r>
              <a:rPr lang="en-GB" sz="1900" b="1" dirty="0">
                <a:solidFill>
                  <a:schemeClr val="tx1"/>
                </a:solidFill>
              </a:rPr>
              <a:t> </a:t>
            </a:r>
            <a:r>
              <a:rPr lang="en-GB" sz="2000" b="1" dirty="0">
                <a:solidFill>
                  <a:schemeClr val="tx1"/>
                </a:solidFill>
              </a:rPr>
              <a:t>– </a:t>
            </a:r>
            <a:r>
              <a:rPr lang="en-GB" sz="2000" dirty="0">
                <a:solidFill>
                  <a:schemeClr val="tx1"/>
                </a:solidFill>
              </a:rPr>
              <a:t>core revenue funding for core running costs. Grants of between £5,000 - £10,000 per year for up to two years starting April 2024. </a:t>
            </a:r>
          </a:p>
          <a:p>
            <a:endParaRPr lang="en-GB" sz="2000" dirty="0">
              <a:solidFill>
                <a:schemeClr val="tx1"/>
              </a:solidFill>
            </a:endParaRPr>
          </a:p>
          <a:p>
            <a:r>
              <a:rPr lang="en-GB" sz="2000" b="1" dirty="0">
                <a:solidFill>
                  <a:schemeClr val="tx1"/>
                </a:solidFill>
              </a:rPr>
              <a:t>UK Shared Prosperity Fund </a:t>
            </a:r>
            <a:r>
              <a:rPr lang="en-GB" sz="2000" dirty="0">
                <a:solidFill>
                  <a:schemeClr val="tx1"/>
                </a:solidFill>
              </a:rPr>
              <a:t>– Dorset Council has received £6 million from the UKSPF.  There is a “community pot” which opens next month.  More details available in December. </a:t>
            </a:r>
          </a:p>
          <a:p>
            <a:r>
              <a:rPr lang="en-GB" sz="2100" dirty="0">
                <a:hlinkClick r:id="rId4"/>
              </a:rPr>
              <a:t>Rural England Prosperity </a:t>
            </a:r>
            <a:r>
              <a:rPr lang="en-GB" sz="1800" dirty="0">
                <a:hlinkClick r:id="rId4"/>
              </a:rPr>
              <a:t>Fund (REPF) - Dorset Council</a:t>
            </a:r>
            <a:endParaRPr lang="en-GB" sz="1800" dirty="0">
              <a:solidFill>
                <a:schemeClr val="tx1"/>
              </a:solidFill>
            </a:endParaRPr>
          </a:p>
          <a:p>
            <a:pPr marL="342900" indent="-342900">
              <a:buFont typeface="Arial" panose="020B0604020202020204" pitchFamily="34" charset="0"/>
              <a:buChar char="•"/>
            </a:pPr>
            <a:endParaRPr lang="en-GB" sz="2000" dirty="0"/>
          </a:p>
          <a:p>
            <a:r>
              <a:rPr lang="en-GB" sz="2000" dirty="0"/>
              <a:t>For full details of criteria, form questions, opening and closing dates please visit the above webpages. </a:t>
            </a:r>
          </a:p>
        </p:txBody>
      </p:sp>
    </p:spTree>
    <p:extLst>
      <p:ext uri="{BB962C8B-B14F-4D97-AF65-F5344CB8AC3E}">
        <p14:creationId xmlns:p14="http://schemas.microsoft.com/office/powerpoint/2010/main" val="3022924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1E6E1-FBDB-8B71-D7DE-E970BAEB8154}"/>
              </a:ext>
            </a:extLst>
          </p:cNvPr>
          <p:cNvSpPr>
            <a:spLocks noGrp="1"/>
          </p:cNvSpPr>
          <p:nvPr>
            <p:ph type="ctrTitle"/>
          </p:nvPr>
        </p:nvSpPr>
        <p:spPr>
          <a:xfrm>
            <a:off x="685800" y="332657"/>
            <a:ext cx="7772400" cy="1368152"/>
          </a:xfrm>
        </p:spPr>
        <p:txBody>
          <a:bodyPr>
            <a:normAutofit/>
          </a:bodyPr>
          <a:lstStyle/>
          <a:p>
            <a:r>
              <a:rPr lang="en-GB" sz="3200" dirty="0"/>
              <a:t>Dorset Council – Food Security Funding </a:t>
            </a:r>
          </a:p>
        </p:txBody>
      </p:sp>
      <p:sp>
        <p:nvSpPr>
          <p:cNvPr id="3" name="Subtitle 2">
            <a:extLst>
              <a:ext uri="{FF2B5EF4-FFF2-40B4-BE49-F238E27FC236}">
                <a16:creationId xmlns:a16="http://schemas.microsoft.com/office/drawing/2014/main" id="{C90E430A-6A1D-CD1C-8750-A3F8FD3B8D6A}"/>
              </a:ext>
            </a:extLst>
          </p:cNvPr>
          <p:cNvSpPr>
            <a:spLocks noGrp="1"/>
          </p:cNvSpPr>
          <p:nvPr>
            <p:ph type="subTitle" idx="1"/>
          </p:nvPr>
        </p:nvSpPr>
        <p:spPr>
          <a:xfrm>
            <a:off x="1371600" y="1556792"/>
            <a:ext cx="6400800" cy="4104456"/>
          </a:xfrm>
        </p:spPr>
        <p:txBody>
          <a:bodyPr>
            <a:normAutofit/>
          </a:bodyPr>
          <a:lstStyle/>
          <a:p>
            <a:r>
              <a:rPr lang="en-GB" sz="2000" dirty="0"/>
              <a:t>Dorset Council has received £150,000 to support food &amp; cost of living projects. Funding has been overseen by the Dorset Food Security Network. </a:t>
            </a:r>
          </a:p>
          <a:p>
            <a:pPr marL="342900" indent="-342900">
              <a:buFont typeface="Arial" panose="020B0604020202020204" pitchFamily="34" charset="0"/>
              <a:buChar char="•"/>
            </a:pPr>
            <a:r>
              <a:rPr lang="en-GB" sz="2000" dirty="0"/>
              <a:t> £70K used for cost-of-living  projects</a:t>
            </a:r>
          </a:p>
          <a:p>
            <a:pPr marL="342900" indent="-342900">
              <a:buFont typeface="Arial" panose="020B0604020202020204" pitchFamily="34" charset="0"/>
              <a:buChar char="•"/>
            </a:pPr>
            <a:r>
              <a:rPr lang="en-GB" sz="2000" dirty="0"/>
              <a:t>  £80K HSF for Food security projects</a:t>
            </a:r>
          </a:p>
          <a:p>
            <a:pPr marL="342900" indent="-342900">
              <a:buFont typeface="Arial" panose="020B0604020202020204" pitchFamily="34" charset="0"/>
              <a:buChar char="•"/>
            </a:pPr>
            <a:r>
              <a:rPr lang="en-GB" sz="2000" dirty="0"/>
              <a:t>In all 20 projects provided with a grant</a:t>
            </a:r>
          </a:p>
          <a:p>
            <a:pPr marL="342900" indent="-342900">
              <a:buFont typeface="Arial" panose="020B0604020202020204" pitchFamily="34" charset="0"/>
              <a:buChar char="•"/>
            </a:pPr>
            <a:r>
              <a:rPr lang="en-GB" sz="2000" dirty="0"/>
              <a:t>Grants depend on no. people using/referred to foodbanks </a:t>
            </a:r>
          </a:p>
          <a:p>
            <a:pPr marL="342900" indent="-342900">
              <a:buFont typeface="Arial" panose="020B0604020202020204" pitchFamily="34" charset="0"/>
              <a:buChar char="•"/>
            </a:pPr>
            <a:r>
              <a:rPr lang="en-GB" sz="2000" dirty="0"/>
              <a:t>This funding will not be repeated in this financial year.</a:t>
            </a:r>
          </a:p>
          <a:p>
            <a:pPr marL="342900" indent="-342900">
              <a:buFont typeface="Arial" panose="020B0604020202020204" pitchFamily="34" charset="0"/>
              <a:buChar char="•"/>
            </a:pPr>
            <a:r>
              <a:rPr lang="en-GB" sz="2000" dirty="0"/>
              <a:t>Foodbanks are seeing significant rises in referrals.   </a:t>
            </a:r>
          </a:p>
          <a:p>
            <a:endParaRPr lang="en-GB" dirty="0"/>
          </a:p>
          <a:p>
            <a:endParaRPr lang="en-GB" dirty="0"/>
          </a:p>
        </p:txBody>
      </p:sp>
    </p:spTree>
    <p:extLst>
      <p:ext uri="{BB962C8B-B14F-4D97-AF65-F5344CB8AC3E}">
        <p14:creationId xmlns:p14="http://schemas.microsoft.com/office/powerpoint/2010/main" val="321429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a:solidFill>
                  <a:srgbClr val="00B050"/>
                </a:solidFill>
              </a:rPr>
              <a:t>Need to discuss your project?</a:t>
            </a:r>
            <a:r>
              <a:rPr lang="en-GB" b="1" dirty="0">
                <a:solidFill>
                  <a:srgbClr val="00B050"/>
                </a:solidFill>
              </a:rPr>
              <a:t> </a:t>
            </a:r>
          </a:p>
        </p:txBody>
      </p:sp>
      <p:sp>
        <p:nvSpPr>
          <p:cNvPr id="3" name="Content Placeholder 2"/>
          <p:cNvSpPr>
            <a:spLocks noGrp="1"/>
          </p:cNvSpPr>
          <p:nvPr>
            <p:ph idx="1"/>
          </p:nvPr>
        </p:nvSpPr>
        <p:spPr>
          <a:xfrm>
            <a:off x="179512" y="1268760"/>
            <a:ext cx="8784976" cy="4886003"/>
          </a:xfrm>
        </p:spPr>
        <p:txBody>
          <a:bodyPr>
            <a:normAutofit fontScale="47500" lnSpcReduction="20000"/>
          </a:bodyPr>
          <a:lstStyle/>
          <a:p>
            <a:pPr marL="0" indent="0">
              <a:buNone/>
            </a:pPr>
            <a:endParaRPr lang="en-GB" sz="2100" dirty="0"/>
          </a:p>
          <a:p>
            <a:pPr marL="0" indent="0" algn="ctr">
              <a:buNone/>
            </a:pPr>
            <a:r>
              <a:rPr lang="en-GB" sz="2800" b="1" dirty="0">
                <a:solidFill>
                  <a:schemeClr val="tx1"/>
                </a:solidFill>
              </a:rPr>
              <a:t>              </a:t>
            </a:r>
            <a:r>
              <a:rPr lang="en-GB" sz="3800" b="1" dirty="0">
                <a:solidFill>
                  <a:schemeClr val="tx1"/>
                </a:solidFill>
              </a:rPr>
              <a:t>Dorset Council Officers – Contact Details</a:t>
            </a:r>
          </a:p>
          <a:p>
            <a:pPr marL="0" indent="0" algn="ctr">
              <a:buNone/>
            </a:pPr>
            <a:endParaRPr lang="en-GB" sz="3800" b="1" dirty="0">
              <a:solidFill>
                <a:schemeClr val="tx1"/>
              </a:solidFill>
            </a:endParaRPr>
          </a:p>
          <a:p>
            <a:pPr marL="0" indent="0" algn="ctr">
              <a:buNone/>
            </a:pPr>
            <a:r>
              <a:rPr lang="en-GB" sz="3800" b="1" dirty="0">
                <a:solidFill>
                  <a:schemeClr val="tx1"/>
                </a:solidFill>
                <a:hlinkClick r:id="rId2"/>
              </a:rPr>
              <a:t>Ian.wells@dorsetcouncil.gov.uk</a:t>
            </a:r>
            <a:endParaRPr lang="en-GB" sz="3800" b="1" dirty="0">
              <a:solidFill>
                <a:schemeClr val="tx1"/>
              </a:solidFill>
            </a:endParaRPr>
          </a:p>
          <a:p>
            <a:pPr marL="0" indent="0" algn="ctr">
              <a:buNone/>
            </a:pPr>
            <a:endParaRPr lang="en-GB" sz="3800" b="1" dirty="0">
              <a:solidFill>
                <a:schemeClr val="tx1"/>
              </a:solidFill>
            </a:endParaRPr>
          </a:p>
          <a:p>
            <a:pPr marL="0" indent="0" algn="ctr">
              <a:buNone/>
            </a:pPr>
            <a:r>
              <a:rPr lang="en-GB" sz="3800" b="1" dirty="0">
                <a:solidFill>
                  <a:schemeClr val="tx1"/>
                </a:solidFill>
                <a:hlinkClick r:id="rId3"/>
              </a:rPr>
              <a:t>Fiona.Thomas@dorsetcouncil.gov.uk</a:t>
            </a:r>
            <a:endParaRPr lang="en-GB" sz="3800" b="1" dirty="0">
              <a:solidFill>
                <a:schemeClr val="tx1"/>
              </a:solidFill>
            </a:endParaRPr>
          </a:p>
          <a:p>
            <a:pPr marL="0" indent="0" algn="ctr">
              <a:buNone/>
            </a:pPr>
            <a:endParaRPr lang="en-GB" sz="3800" b="1" dirty="0">
              <a:solidFill>
                <a:schemeClr val="tx1"/>
              </a:solidFill>
            </a:endParaRPr>
          </a:p>
          <a:p>
            <a:pPr marL="0" indent="0" algn="ctr">
              <a:buNone/>
            </a:pPr>
            <a:r>
              <a:rPr lang="en-GB" sz="3800" b="1" dirty="0">
                <a:solidFill>
                  <a:schemeClr val="tx1"/>
                </a:solidFill>
              </a:rPr>
              <a:t>or email us on </a:t>
            </a:r>
            <a:r>
              <a:rPr lang="en-GB" sz="3800" b="1" dirty="0">
                <a:solidFill>
                  <a:schemeClr val="tx1"/>
                </a:solidFill>
                <a:hlinkClick r:id="rId4"/>
              </a:rPr>
              <a:t>communities@dorsetcouncil.gov.uk</a:t>
            </a:r>
            <a:endParaRPr lang="en-GB" sz="3800" b="1" dirty="0">
              <a:solidFill>
                <a:schemeClr val="tx1"/>
              </a:solidFill>
            </a:endParaRPr>
          </a:p>
          <a:p>
            <a:pPr marL="0" indent="0" algn="ctr">
              <a:buNone/>
            </a:pPr>
            <a:endParaRPr lang="en-GB" sz="3800" b="1" dirty="0">
              <a:solidFill>
                <a:schemeClr val="tx1"/>
              </a:solidFill>
            </a:endParaRPr>
          </a:p>
          <a:p>
            <a:pPr marL="0" indent="0" algn="ctr">
              <a:buNone/>
            </a:pPr>
            <a:r>
              <a:rPr lang="en-GB" sz="3800" b="1" dirty="0">
                <a:solidFill>
                  <a:schemeClr val="tx1"/>
                </a:solidFill>
              </a:rPr>
              <a:t>UK Shared Prosperity Fund –further details available in December.  </a:t>
            </a:r>
            <a:r>
              <a:rPr lang="en-GB" sz="3800" b="1" dirty="0">
                <a:solidFill>
                  <a:schemeClr val="tx1"/>
                </a:solidFill>
                <a:hlinkClick r:id="rId5"/>
              </a:rPr>
              <a:t>helen.priest@dorsetcouncil.gov.uk</a:t>
            </a:r>
            <a:endParaRPr lang="en-GB" sz="3800" b="1" dirty="0">
              <a:solidFill>
                <a:schemeClr val="tx1"/>
              </a:solidFill>
            </a:endParaRPr>
          </a:p>
          <a:p>
            <a:pPr marL="0" indent="0" algn="ctr">
              <a:buNone/>
            </a:pPr>
            <a:endParaRPr lang="en-GB" sz="3400" b="1" dirty="0">
              <a:solidFill>
                <a:schemeClr val="tx1"/>
              </a:solidFill>
            </a:endParaRPr>
          </a:p>
          <a:p>
            <a:pPr marL="0" indent="0" algn="ctr">
              <a:buNone/>
            </a:pPr>
            <a:endParaRPr lang="en-GB" sz="3400" b="1" dirty="0">
              <a:solidFill>
                <a:schemeClr val="tx1"/>
              </a:solidFill>
            </a:endParaRPr>
          </a:p>
          <a:p>
            <a:pPr marL="0" indent="0" algn="ctr">
              <a:buNone/>
            </a:pPr>
            <a:endParaRPr lang="en-GB" sz="2800" b="1" dirty="0">
              <a:solidFill>
                <a:schemeClr val="tx1"/>
              </a:solidFill>
            </a:endParaRPr>
          </a:p>
          <a:p>
            <a:pPr marL="0" indent="0" algn="ctr">
              <a:buNone/>
            </a:pPr>
            <a:endParaRPr lang="en-GB" sz="2800" b="1" dirty="0">
              <a:solidFill>
                <a:schemeClr val="tx1"/>
              </a:solidFill>
            </a:endParaRPr>
          </a:p>
          <a:p>
            <a:pPr marL="0" indent="0" algn="ctr">
              <a:buNone/>
            </a:pPr>
            <a:endParaRPr lang="en-GB" sz="2800" b="1" dirty="0">
              <a:solidFill>
                <a:schemeClr val="tx1"/>
              </a:solidFill>
            </a:endParaRPr>
          </a:p>
          <a:p>
            <a:pPr marL="0" indent="0">
              <a:buNone/>
            </a:pPr>
            <a:r>
              <a:rPr lang="en-GB" sz="2800" dirty="0">
                <a:solidFill>
                  <a:schemeClr val="tx1"/>
                </a:solidFill>
              </a:rPr>
              <a:t> </a:t>
            </a:r>
            <a:endParaRPr lang="en-GB" sz="2600" dirty="0">
              <a:solidFill>
                <a:srgbClr val="00B050"/>
              </a:solidFill>
            </a:endParaRPr>
          </a:p>
          <a:p>
            <a:pPr marL="0" indent="0">
              <a:buNone/>
            </a:pPr>
            <a:endParaRPr lang="en-GB" sz="2800" b="1" u="sng" dirty="0">
              <a:solidFill>
                <a:srgbClr val="00B050"/>
              </a:solidFill>
            </a:endParaRPr>
          </a:p>
          <a:p>
            <a:pPr marL="0" indent="0">
              <a:buNone/>
            </a:pPr>
            <a:endParaRPr lang="en-GB" sz="2800" u="sng" dirty="0">
              <a:solidFill>
                <a:schemeClr val="tx1"/>
              </a:solidFill>
            </a:endParaRPr>
          </a:p>
          <a:p>
            <a:pPr marL="0" indent="0">
              <a:buNone/>
            </a:pPr>
            <a:r>
              <a:rPr lang="en-GB" sz="2800" b="1" dirty="0">
                <a:solidFill>
                  <a:srgbClr val="FF0000"/>
                </a:solidFill>
              </a:rPr>
              <a:t>                            </a:t>
            </a:r>
          </a:p>
          <a:p>
            <a:pPr marL="0" indent="0">
              <a:buNone/>
            </a:pPr>
            <a:endParaRPr lang="en-GB" sz="2800" dirty="0"/>
          </a:p>
          <a:p>
            <a:pPr marL="0" indent="0">
              <a:buNone/>
            </a:pPr>
            <a:endParaRPr lang="en-GB" sz="2800" dirty="0"/>
          </a:p>
          <a:p>
            <a:pPr marL="0" indent="0">
              <a:buNone/>
            </a:pPr>
            <a:endParaRPr lang="en-GB" sz="2800" dirty="0"/>
          </a:p>
          <a:p>
            <a:endParaRPr lang="en-GB" sz="2800" dirty="0"/>
          </a:p>
        </p:txBody>
      </p:sp>
    </p:spTree>
    <p:extLst>
      <p:ext uri="{BB962C8B-B14F-4D97-AF65-F5344CB8AC3E}">
        <p14:creationId xmlns:p14="http://schemas.microsoft.com/office/powerpoint/2010/main" val="2326197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65F25-ADEC-4606-AB41-07576A70BEC1}"/>
              </a:ext>
            </a:extLst>
          </p:cNvPr>
          <p:cNvSpPr>
            <a:spLocks noGrp="1"/>
          </p:cNvSpPr>
          <p:nvPr>
            <p:ph type="ctrTitle"/>
          </p:nvPr>
        </p:nvSpPr>
        <p:spPr>
          <a:xfrm>
            <a:off x="685800" y="332656"/>
            <a:ext cx="7772400" cy="5544616"/>
          </a:xfrm>
        </p:spPr>
        <p:txBody>
          <a:bodyPr>
            <a:normAutofit fontScale="90000"/>
          </a:bodyPr>
          <a:lstStyle/>
          <a:p>
            <a:pPr algn="l"/>
            <a:br>
              <a:rPr lang="en-GB" sz="3200" dirty="0">
                <a:solidFill>
                  <a:srgbClr val="00B050"/>
                </a:solidFill>
              </a:rPr>
            </a:br>
            <a:br>
              <a:rPr lang="en-GB" sz="3200" dirty="0">
                <a:solidFill>
                  <a:srgbClr val="00B050"/>
                </a:solidFill>
              </a:rPr>
            </a:br>
            <a:br>
              <a:rPr lang="en-GB" sz="3200" dirty="0">
                <a:solidFill>
                  <a:srgbClr val="00B050"/>
                </a:solidFill>
              </a:rPr>
            </a:br>
            <a:br>
              <a:rPr lang="en-GB" sz="3200" dirty="0">
                <a:solidFill>
                  <a:srgbClr val="00B050"/>
                </a:solidFill>
              </a:rPr>
            </a:br>
            <a:br>
              <a:rPr lang="en-GB" sz="3200" dirty="0">
                <a:solidFill>
                  <a:srgbClr val="00B050"/>
                </a:solidFill>
              </a:rPr>
            </a:br>
            <a:r>
              <a:rPr lang="en-GB" sz="3200" dirty="0">
                <a:solidFill>
                  <a:srgbClr val="00B050"/>
                </a:solidFill>
              </a:rPr>
              <a:t>How to find the right funding for your project or group…</a:t>
            </a:r>
            <a:br>
              <a:rPr lang="en-GB" sz="3200" dirty="0">
                <a:solidFill>
                  <a:srgbClr val="00B050"/>
                </a:solidFill>
              </a:rPr>
            </a:br>
            <a:br>
              <a:rPr lang="en-GB" sz="3200" dirty="0">
                <a:solidFill>
                  <a:srgbClr val="00B050"/>
                </a:solidFill>
              </a:rPr>
            </a:br>
            <a:r>
              <a:rPr lang="en-GB" sz="2400" dirty="0">
                <a:solidFill>
                  <a:schemeClr val="tx1"/>
                </a:solidFill>
              </a:rPr>
              <a:t>Dorset Council’s Funder Finder is a </a:t>
            </a:r>
            <a:r>
              <a:rPr lang="en-GB" sz="2400" b="1" u="sng" dirty="0">
                <a:solidFill>
                  <a:srgbClr val="00B050"/>
                </a:solidFill>
              </a:rPr>
              <a:t>FREE</a:t>
            </a:r>
            <a:r>
              <a:rPr lang="en-GB" sz="2400" b="1" dirty="0">
                <a:solidFill>
                  <a:srgbClr val="00B050"/>
                </a:solidFill>
              </a:rPr>
              <a:t> </a:t>
            </a:r>
            <a:r>
              <a:rPr lang="en-GB" sz="2400" dirty="0">
                <a:solidFill>
                  <a:schemeClr val="tx1"/>
                </a:solidFill>
              </a:rPr>
              <a:t>and accessible grants search tool. There is no registration fee or contract, and groups can save their search history and receive notifications of those funds that meet their criteria. </a:t>
            </a:r>
            <a:br>
              <a:rPr lang="en-GB" sz="2400" dirty="0">
                <a:solidFill>
                  <a:schemeClr val="tx1"/>
                </a:solidFill>
              </a:rPr>
            </a:br>
            <a:br>
              <a:rPr lang="en-GB" sz="2400" dirty="0">
                <a:solidFill>
                  <a:schemeClr val="tx1"/>
                </a:solidFill>
              </a:rPr>
            </a:br>
            <a:r>
              <a:rPr lang="en-GB" sz="2400" dirty="0">
                <a:solidFill>
                  <a:schemeClr val="tx1"/>
                </a:solidFill>
              </a:rPr>
              <a:t>You just need your name, organisation name and an email to start searching. </a:t>
            </a:r>
            <a:br>
              <a:rPr lang="en-GB" sz="2400" dirty="0">
                <a:solidFill>
                  <a:schemeClr val="tx1"/>
                </a:solidFill>
              </a:rPr>
            </a:br>
            <a:br>
              <a:rPr lang="en-GB" sz="2400" dirty="0">
                <a:solidFill>
                  <a:schemeClr val="tx1"/>
                </a:solidFill>
              </a:rPr>
            </a:br>
            <a:r>
              <a:rPr lang="en-GB" sz="2400" dirty="0">
                <a:solidFill>
                  <a:schemeClr val="tx1"/>
                </a:solidFill>
              </a:rPr>
              <a:t>For more details visit </a:t>
            </a:r>
            <a:r>
              <a:rPr lang="en-GB" sz="2200" dirty="0">
                <a:hlinkClick r:id="rId2"/>
              </a:rPr>
              <a:t>Home | Dorset Council Fund Finder (idoxopen4community.co.uk)</a:t>
            </a:r>
            <a:br>
              <a:rPr lang="en-GB" sz="1050" dirty="0"/>
            </a:br>
            <a:br>
              <a:rPr lang="en-GB" sz="2400" dirty="0">
                <a:solidFill>
                  <a:schemeClr val="tx1"/>
                </a:solidFill>
              </a:rPr>
            </a:br>
            <a:br>
              <a:rPr lang="en-GB" sz="2400" dirty="0">
                <a:solidFill>
                  <a:schemeClr val="tx1"/>
                </a:solidFill>
              </a:rPr>
            </a:br>
            <a:br>
              <a:rPr lang="en-GB" sz="2400" dirty="0">
                <a:solidFill>
                  <a:schemeClr val="tx1"/>
                </a:solidFill>
              </a:rPr>
            </a:br>
            <a:br>
              <a:rPr lang="en-GB" sz="3200" dirty="0">
                <a:solidFill>
                  <a:schemeClr val="tx1"/>
                </a:solidFill>
              </a:rPr>
            </a:br>
            <a:br>
              <a:rPr lang="en-GB" sz="3200" dirty="0">
                <a:solidFill>
                  <a:schemeClr val="tx1"/>
                </a:solidFill>
              </a:rPr>
            </a:br>
            <a:br>
              <a:rPr lang="en-GB" sz="3200" dirty="0">
                <a:solidFill>
                  <a:schemeClr val="tx1"/>
                </a:solidFill>
              </a:rPr>
            </a:br>
            <a:r>
              <a:rPr lang="en-GB" sz="3200" dirty="0">
                <a:solidFill>
                  <a:schemeClr val="tx1"/>
                </a:solidFill>
              </a:rPr>
              <a:t> </a:t>
            </a:r>
          </a:p>
        </p:txBody>
      </p:sp>
    </p:spTree>
    <p:extLst>
      <p:ext uri="{BB962C8B-B14F-4D97-AF65-F5344CB8AC3E}">
        <p14:creationId xmlns:p14="http://schemas.microsoft.com/office/powerpoint/2010/main" val="1037856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8776D-74C2-E290-90A3-E31EEDCF0142}"/>
              </a:ext>
            </a:extLst>
          </p:cNvPr>
          <p:cNvSpPr>
            <a:spLocks noGrp="1"/>
          </p:cNvSpPr>
          <p:nvPr>
            <p:ph type="ctrTitle"/>
          </p:nvPr>
        </p:nvSpPr>
        <p:spPr/>
        <p:txBody>
          <a:bodyPr/>
          <a:lstStyle/>
          <a:p>
            <a:r>
              <a:rPr lang="en-GB" dirty="0"/>
              <a:t>Any Questions?</a:t>
            </a:r>
          </a:p>
        </p:txBody>
      </p:sp>
      <p:sp>
        <p:nvSpPr>
          <p:cNvPr id="3" name="Subtitle 2">
            <a:extLst>
              <a:ext uri="{FF2B5EF4-FFF2-40B4-BE49-F238E27FC236}">
                <a16:creationId xmlns:a16="http://schemas.microsoft.com/office/drawing/2014/main" id="{4C98522B-A78E-5F63-AC3E-8CEA2117964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934862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9D6ECAC6896D4282F530EF40BD0A44" ma:contentTypeVersion="13" ma:contentTypeDescription="Create a new document." ma:contentTypeScope="" ma:versionID="0c3b3fbd2441fba0d78d374f42a0403e">
  <xsd:schema xmlns:xsd="http://www.w3.org/2001/XMLSchema" xmlns:xs="http://www.w3.org/2001/XMLSchema" xmlns:p="http://schemas.microsoft.com/office/2006/metadata/properties" xmlns:ns3="0b356315-34ce-4fe1-a055-5fd6356006b2" xmlns:ns4="b82dd7cd-e003-4e85-89f9-dedb75e89842" targetNamespace="http://schemas.microsoft.com/office/2006/metadata/properties" ma:root="true" ma:fieldsID="0d367817f496150248bd6f9b96ea67b2" ns3:_="" ns4:_="">
    <xsd:import namespace="0b356315-34ce-4fe1-a055-5fd6356006b2"/>
    <xsd:import namespace="b82dd7cd-e003-4e85-89f9-dedb75e8984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356315-34ce-4fe1-a055-5fd6356006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2dd7cd-e003-4e85-89f9-dedb75e8984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59C02E-F6CF-4BCD-B7A3-451D0B21C7F6}">
  <ds:schemaRefs>
    <ds:schemaRef ds:uri="http://schemas.microsoft.com/sharepoint/v3/contenttype/forms"/>
  </ds:schemaRefs>
</ds:datastoreItem>
</file>

<file path=customXml/itemProps2.xml><?xml version="1.0" encoding="utf-8"?>
<ds:datastoreItem xmlns:ds="http://schemas.openxmlformats.org/officeDocument/2006/customXml" ds:itemID="{E1BED91E-5F50-45EA-938C-56CF1FFC9ACA}">
  <ds:schemaRefs>
    <ds:schemaRef ds:uri="http://purl.org/dc/terms/"/>
    <ds:schemaRef ds:uri="http://www.w3.org/XML/1998/namespace"/>
    <ds:schemaRef ds:uri="http://purl.org/dc/elements/1.1/"/>
    <ds:schemaRef ds:uri="b82dd7cd-e003-4e85-89f9-dedb75e89842"/>
    <ds:schemaRef ds:uri="http://schemas.microsoft.com/office/2006/documentManagement/types"/>
    <ds:schemaRef ds:uri="0b356315-34ce-4fe1-a055-5fd6356006b2"/>
    <ds:schemaRef ds:uri="http://purl.org/dc/dcmityp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4CE918E7-1D7F-4F29-89A3-3412043F58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356315-34ce-4fe1-a055-5fd6356006b2"/>
    <ds:schemaRef ds:uri="b82dd7cd-e003-4e85-89f9-dedb75e898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2571</TotalTime>
  <Words>998</Words>
  <Application>Microsoft Office PowerPoint</Application>
  <PresentationFormat>On-screen Show (4:3)</PresentationFormat>
  <Paragraphs>128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Ian Wells</vt:lpstr>
      <vt:lpstr>Dorset Council Grants for Communities </vt:lpstr>
      <vt:lpstr>  </vt:lpstr>
      <vt:lpstr>CCPF Round 6 </vt:lpstr>
      <vt:lpstr>Grant Criteria – applications are submitted via our online form. Applicants must provide as a minimum</vt:lpstr>
      <vt:lpstr>What we don’t fund… </vt:lpstr>
      <vt:lpstr> </vt:lpstr>
      <vt:lpstr>Need help with your application or policies? </vt:lpstr>
      <vt:lpstr>Other Grants available…</vt:lpstr>
      <vt:lpstr>Dorset Council – Food Security Funding </vt:lpstr>
      <vt:lpstr>Need to discuss your project? </vt:lpstr>
      <vt:lpstr>     How to find the right funding for your project or group…  Dorset Council’s Funder Finder is a FREE and accessible grants search tool. There is no registration fee or contract, and groups can save their search history and receive notifications of those funds that meet their criteria.   You just need your name, organisation name and an email to start searching.   For more details visit Home | Dorset Council Fund Finder (idoxopen4community.co.uk)        </vt:lpstr>
      <vt:lpstr>Any Questions?</vt:lpstr>
    </vt:vector>
  </TitlesOfParts>
  <Company>Christchurch &amp; East Dorset Borough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Walker</dc:creator>
  <cp:lastModifiedBy>Ian Wells</cp:lastModifiedBy>
  <cp:revision>149</cp:revision>
  <dcterms:created xsi:type="dcterms:W3CDTF">2018-11-16T13:27:29Z</dcterms:created>
  <dcterms:modified xsi:type="dcterms:W3CDTF">2023-11-27T15:52:28Z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3c5434f5-975a-4146-89b5-8b147c0dbcdf</vt:lpwstr>
  </property>
  <property fmtid="{D5CDD505-2E9C-101B-9397-08002B2CF9AE}" pid="3" name="CLASSIFICATION">
    <vt:lpwstr>OFFICIAL</vt:lpwstr>
  </property>
  <property fmtid="{D5CDD505-2E9C-101B-9397-08002B2CF9AE}" pid="4" name="ContentTypeId">
    <vt:lpwstr>0x010100E39D6ECAC6896D4282F530EF40BD0A44</vt:lpwstr>
  </property>
</Properties>
</file>