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1" r:id="rId2"/>
  </p:sldMasterIdLst>
  <p:notesMasterIdLst>
    <p:notesMasterId r:id="rId20"/>
  </p:notesMasterIdLst>
  <p:sldIdLst>
    <p:sldId id="369" r:id="rId3"/>
    <p:sldId id="370" r:id="rId4"/>
    <p:sldId id="341" r:id="rId5"/>
    <p:sldId id="330" r:id="rId6"/>
    <p:sldId id="349" r:id="rId7"/>
    <p:sldId id="352" r:id="rId8"/>
    <p:sldId id="353" r:id="rId9"/>
    <p:sldId id="373" r:id="rId10"/>
    <p:sldId id="346" r:id="rId11"/>
    <p:sldId id="313" r:id="rId12"/>
    <p:sldId id="351" r:id="rId13"/>
    <p:sldId id="333" r:id="rId14"/>
    <p:sldId id="371" r:id="rId15"/>
    <p:sldId id="372" r:id="rId16"/>
    <p:sldId id="350" r:id="rId17"/>
    <p:sldId id="366" r:id="rId18"/>
    <p:sldId id="3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912" autoAdjust="0"/>
    <p:restoredTop sz="93073" autoAdjust="0"/>
  </p:normalViewPr>
  <p:slideViewPr>
    <p:cSldViewPr>
      <p:cViewPr>
        <p:scale>
          <a:sx n="70" d="100"/>
          <a:sy n="70" d="100"/>
        </p:scale>
        <p:origin x="-115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2C15E-E536-4E04-85F0-39D0B5118A0B}" type="datetimeFigureOut">
              <a:rPr lang="en-GB" smtClean="0"/>
              <a:t>28/11/2023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6F8877-54BE-404C-94B3-011642374000}" type="slidenum">
              <a:rPr lang="en-GB" smtClean="0"/>
              <a:t>‹#›</a:t>
            </a:fld>
            <a:endParaRPr lang="en-GB"/>
          </a:p>
        </p:txBody>
      </p:sp>
    </p:spTree>
    <p:extLst>
      <p:ext uri="{BB962C8B-B14F-4D97-AF65-F5344CB8AC3E}">
        <p14:creationId xmlns:p14="http://schemas.microsoft.com/office/powerpoint/2010/main" val="2700980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403E42A-10C6-41DB-A25B-4688A5BAC4AC}" type="datetimeFigureOut">
              <a:rPr lang="en-GB" smtClean="0"/>
              <a:t>28/11/2023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3209329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403E42A-10C6-41DB-A25B-4688A5BAC4AC}" type="datetimeFigureOut">
              <a:rPr lang="en-GB" smtClean="0"/>
              <a:t>28/11/2023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689223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03E42A-10C6-41DB-A25B-4688A5BAC4AC}" type="datetimeFigureOut">
              <a:rPr lang="en-GB" smtClean="0"/>
              <a:t>28/11/2023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1368505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403E42A-10C6-41DB-A25B-4688A5BAC4AC}" type="datetimeFigureOut">
              <a:rPr lang="en-GB" smtClean="0"/>
              <a:t>28/11/2023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3861616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403E42A-10C6-41DB-A25B-4688A5BAC4AC}" type="datetimeFigureOut">
              <a:rPr lang="en-GB" smtClean="0"/>
              <a:t>28/11/2023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255788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403E42A-10C6-41DB-A25B-4688A5BAC4AC}" type="datetimeFigureOut">
              <a:rPr lang="en-GB" smtClean="0"/>
              <a:t>28/11/2023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805351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3E42A-10C6-41DB-A25B-4688A5BAC4AC}" type="datetimeFigureOut">
              <a:rPr lang="en-GB" smtClean="0"/>
              <a:t>28/11/2023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3230251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03E42A-10C6-41DB-A25B-4688A5BAC4AC}" type="datetimeFigureOut">
              <a:rPr lang="en-GB" smtClean="0"/>
              <a:t>28/11/2023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4105217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03E42A-10C6-41DB-A25B-4688A5BAC4AC}" type="datetimeFigureOut">
              <a:rPr lang="en-GB" smtClean="0"/>
              <a:t>28/11/2023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1564547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403E42A-10C6-41DB-A25B-4688A5BAC4AC}" type="datetimeFigureOut">
              <a:rPr lang="en-GB" smtClean="0"/>
              <a:t>28/11/2023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2399402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403E42A-10C6-41DB-A25B-4688A5BAC4AC}" type="datetimeFigureOut">
              <a:rPr lang="en-GB" smtClean="0"/>
              <a:t>28/11/2023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AD27DC-5F35-408E-9CBE-2D37C5DE4EE4}" type="slidenum">
              <a:rPr lang="en-GB" smtClean="0"/>
              <a:t>‹#›</a:t>
            </a:fld>
            <a:endParaRPr lang="en-GB"/>
          </a:p>
        </p:txBody>
      </p:sp>
    </p:spTree>
    <p:extLst>
      <p:ext uri="{BB962C8B-B14F-4D97-AF65-F5344CB8AC3E}">
        <p14:creationId xmlns:p14="http://schemas.microsoft.com/office/powerpoint/2010/main" val="2809442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55518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77083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70813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22608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87232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234365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72889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69790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99933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05096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18902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3E42A-10C6-41DB-A25B-4688A5BAC4AC}" type="datetimeFigureOut">
              <a:rPr lang="en-GB" smtClean="0"/>
              <a:t>28/11/2023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D27DC-5F35-408E-9CBE-2D37C5DE4EE4}" type="slidenum">
              <a:rPr lang="en-GB" smtClean="0"/>
              <a:t>‹#›</a:t>
            </a:fld>
            <a:endParaRPr lang="en-GB"/>
          </a:p>
        </p:txBody>
      </p:sp>
    </p:spTree>
    <p:extLst>
      <p:ext uri="{BB962C8B-B14F-4D97-AF65-F5344CB8AC3E}">
        <p14:creationId xmlns:p14="http://schemas.microsoft.com/office/powerpoint/2010/main" val="115233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F33AB5-9F41-4F50-97C6-89A09ADF5CA0}" type="datetimeFigureOut">
              <a:rPr lang="en-GB" smtClean="0">
                <a:solidFill>
                  <a:prstClr val="black">
                    <a:tint val="75000"/>
                  </a:prstClr>
                </a:solidFill>
              </a:rPr>
              <a:pPr/>
              <a:t>28/11/2023</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F65E7A-B07D-4575-B49A-14AF8DFF091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0812265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ublic.flourish.studio/story/1634399/"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Caroline.buxton@centralca.org.uk" TargetMode="External"/><Relationship Id="rId2" Type="http://schemas.openxmlformats.org/officeDocument/2006/relationships/hyperlink" Target="https://advicedorset.org.uk/for-advice-providers/news-events/advice-dorset-partnership-e-news-no-1-13-april-2023/"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bridportca.org.uk/contact.html" TargetMode="External"/><Relationship Id="rId2" Type="http://schemas.openxmlformats.org/officeDocument/2006/relationships/hyperlink" Target="mailto:advice@bridport-cab.org.uk"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9552" y="1181430"/>
            <a:ext cx="8229600" cy="4525963"/>
          </a:xfrm>
        </p:spPr>
        <p:txBody>
          <a:bodyPr>
            <a:normAutofit/>
          </a:bodyPr>
          <a:lstStyle/>
          <a:p>
            <a:pPr marL="0" indent="0" algn="ctr">
              <a:buNone/>
            </a:pPr>
            <a:endParaRPr lang="en-GB" sz="4000" b="1" u="sng" dirty="0" smtClean="0"/>
          </a:p>
          <a:p>
            <a:pPr marL="0" indent="0" algn="ctr">
              <a:buNone/>
            </a:pPr>
            <a:endParaRPr lang="en-GB" sz="2000" b="1" dirty="0" smtClean="0"/>
          </a:p>
          <a:p>
            <a:pPr marL="0" indent="0" algn="ctr">
              <a:buNone/>
            </a:pPr>
            <a:endParaRPr lang="en-GB" sz="2800" b="1" dirty="0" smtClean="0"/>
          </a:p>
          <a:p>
            <a:pPr marL="0" indent="0" algn="ctr">
              <a:buNone/>
            </a:pPr>
            <a:endParaRPr lang="en-GB" b="1" i="1" dirty="0"/>
          </a:p>
          <a:p>
            <a:pPr marL="0" indent="0" algn="ctr">
              <a:buNone/>
            </a:pPr>
            <a:r>
              <a:rPr lang="en-GB" b="1" i="1" dirty="0" smtClean="0"/>
              <a:t>Tuesday  28 November 2023</a:t>
            </a:r>
          </a:p>
          <a:p>
            <a:pPr marL="0" indent="0" algn="ctr">
              <a:buNone/>
            </a:pPr>
            <a:r>
              <a:rPr lang="en-GB" sz="2400" b="1" i="1" dirty="0" smtClean="0"/>
              <a:t>2 – 4pm </a:t>
            </a:r>
          </a:p>
          <a:p>
            <a:pPr marL="0" indent="0" algn="ctr">
              <a:buNone/>
            </a:pPr>
            <a:r>
              <a:rPr lang="en-GB" sz="2400" b="1" i="1" dirty="0" smtClean="0"/>
              <a:t>Via Zoom</a:t>
            </a:r>
            <a:endParaRPr lang="en-GB" sz="2400" b="1" i="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374" y="188640"/>
            <a:ext cx="2883408" cy="1438656"/>
          </a:xfrm>
          <a:prstGeom prst="rect">
            <a:avLst/>
          </a:prstGeom>
        </p:spPr>
      </p:pic>
      <p:sp>
        <p:nvSpPr>
          <p:cNvPr id="10" name="AutoShape 5" descr="Image result for summer flowers border imag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AutoShape 7" descr="Image result for summer flowers border imag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 name="TextBox 3"/>
          <p:cNvSpPr txBox="1"/>
          <p:nvPr/>
        </p:nvSpPr>
        <p:spPr>
          <a:xfrm>
            <a:off x="1745078" y="2132856"/>
            <a:ext cx="5563226" cy="369332"/>
          </a:xfrm>
          <a:prstGeom prst="rect">
            <a:avLst/>
          </a:prstGeom>
          <a:noFill/>
        </p:spPr>
        <p:txBody>
          <a:bodyPr wrap="square" rtlCol="0">
            <a:spAutoFit/>
          </a:bodyPr>
          <a:lstStyle/>
          <a:p>
            <a:endParaRPr lang="en-GB" dirty="0">
              <a:solidFill>
                <a:prstClr val="black"/>
              </a:solidFill>
            </a:endParaRPr>
          </a:p>
        </p:txBody>
      </p:sp>
      <p:sp>
        <p:nvSpPr>
          <p:cNvPr id="6" name="TextBox 5"/>
          <p:cNvSpPr txBox="1"/>
          <p:nvPr/>
        </p:nvSpPr>
        <p:spPr>
          <a:xfrm>
            <a:off x="1115616" y="1948190"/>
            <a:ext cx="7185176"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GB" sz="4000" b="1" dirty="0" smtClean="0">
                <a:solidFill>
                  <a:prstClr val="black"/>
                </a:solidFill>
              </a:rPr>
              <a:t>Cost of Living Briefing </a:t>
            </a:r>
            <a:endParaRPr lang="en-GB" sz="4000" b="1" dirty="0">
              <a:solidFill>
                <a:prstClr val="black"/>
              </a:solidFill>
            </a:endParaRPr>
          </a:p>
        </p:txBody>
      </p:sp>
      <p:pic>
        <p:nvPicPr>
          <p:cNvPr id="8" name="Picture 1" descr="PNG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9953" y="5445224"/>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3820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338966052"/>
              </p:ext>
            </p:extLst>
          </p:nvPr>
        </p:nvGraphicFramePr>
        <p:xfrm>
          <a:off x="971600" y="1124744"/>
          <a:ext cx="7488832" cy="5040559"/>
        </p:xfrm>
        <a:graphic>
          <a:graphicData uri="http://schemas.openxmlformats.org/drawingml/2006/table">
            <a:tbl>
              <a:tblPr>
                <a:tableStyleId>{7DF18680-E054-41AD-8BC1-D1AEF772440D}</a:tableStyleId>
              </a:tblPr>
              <a:tblGrid>
                <a:gridCol w="1492108"/>
                <a:gridCol w="5996724"/>
              </a:tblGrid>
              <a:tr h="575274">
                <a:tc>
                  <a:txBody>
                    <a:bodyPr/>
                    <a:lstStyle/>
                    <a:p>
                      <a:pPr algn="l">
                        <a:spcAft>
                          <a:spcPts val="0"/>
                        </a:spcAft>
                      </a:pPr>
                      <a:r>
                        <a:rPr lang="en-GB" sz="2100" dirty="0" smtClean="0">
                          <a:effectLst/>
                          <a:latin typeface="+mn-lt"/>
                        </a:rPr>
                        <a:t>2pm</a:t>
                      </a:r>
                      <a:endParaRPr lang="en-GB" sz="2100" dirty="0">
                        <a:effectLst/>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l">
                        <a:spcAft>
                          <a:spcPts val="0"/>
                        </a:spcAft>
                      </a:pPr>
                      <a:r>
                        <a:rPr lang="en-GB" sz="2100" dirty="0" smtClean="0">
                          <a:effectLst/>
                          <a:latin typeface="+mn-lt"/>
                          <a:ea typeface="Times New Roman"/>
                          <a:cs typeface="Times New Roman"/>
                        </a:rPr>
                        <a:t>Welcome</a:t>
                      </a:r>
                      <a:endParaRPr lang="en-GB" sz="2100" dirty="0">
                        <a:effectLst/>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r>
              <a:tr h="1723818">
                <a:tc>
                  <a:txBody>
                    <a:bodyPr/>
                    <a:lstStyle/>
                    <a:p>
                      <a:pPr algn="l">
                        <a:spcAft>
                          <a:spcPts val="0"/>
                        </a:spcAft>
                      </a:pPr>
                      <a:r>
                        <a:rPr lang="en-GB" sz="2100" dirty="0" smtClean="0">
                          <a:effectLst/>
                          <a:latin typeface="+mn-lt"/>
                        </a:rPr>
                        <a:t>2.05pm</a:t>
                      </a:r>
                      <a:endParaRPr lang="en-GB" sz="2100" dirty="0">
                        <a:effectLst/>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l">
                        <a:spcAft>
                          <a:spcPts val="0"/>
                        </a:spcAft>
                      </a:pPr>
                      <a:r>
                        <a:rPr lang="en-GB" sz="2100" dirty="0" smtClean="0">
                          <a:effectLst/>
                          <a:latin typeface="+mn-lt"/>
                          <a:ea typeface="Times New Roman"/>
                          <a:cs typeface="Times New Roman"/>
                        </a:rPr>
                        <a:t>Updates from: </a:t>
                      </a:r>
                    </a:p>
                    <a:p>
                      <a:pPr marL="342900" indent="-342900" algn="l">
                        <a:spcAft>
                          <a:spcPts val="0"/>
                        </a:spcAft>
                        <a:buFont typeface="Arial" pitchFamily="34" charset="0"/>
                        <a:buChar char="•"/>
                      </a:pPr>
                      <a:r>
                        <a:rPr lang="en-GB" sz="2100" dirty="0" smtClean="0">
                          <a:effectLst/>
                          <a:latin typeface="+mn-lt"/>
                          <a:ea typeface="Times New Roman"/>
                          <a:cs typeface="Times New Roman"/>
                        </a:rPr>
                        <a:t>Citizens Advice</a:t>
                      </a:r>
                    </a:p>
                    <a:p>
                      <a:pPr marL="342900" indent="-342900" algn="l">
                        <a:spcAft>
                          <a:spcPts val="0"/>
                        </a:spcAft>
                        <a:buFont typeface="Arial" pitchFamily="34" charset="0"/>
                        <a:buChar char="•"/>
                      </a:pPr>
                      <a:r>
                        <a:rPr lang="en-GB" sz="2100" dirty="0" smtClean="0">
                          <a:effectLst/>
                          <a:latin typeface="+mn-lt"/>
                          <a:ea typeface="Times New Roman"/>
                          <a:cs typeface="Times New Roman"/>
                        </a:rPr>
                        <a:t>Dorset Council</a:t>
                      </a:r>
                      <a:r>
                        <a:rPr lang="en-GB" sz="2100" baseline="0" dirty="0" smtClean="0">
                          <a:effectLst/>
                          <a:latin typeface="+mn-lt"/>
                          <a:ea typeface="Times New Roman"/>
                          <a:cs typeface="Times New Roman"/>
                        </a:rPr>
                        <a:t>  - Benefits </a:t>
                      </a:r>
                      <a:endParaRPr lang="en-GB" sz="2100" dirty="0" smtClean="0">
                        <a:effectLst/>
                        <a:latin typeface="+mn-lt"/>
                        <a:ea typeface="Times New Roman"/>
                        <a:cs typeface="Times New Roman"/>
                      </a:endParaRPr>
                    </a:p>
                    <a:p>
                      <a:pPr marL="342900" indent="-342900" algn="l">
                        <a:spcAft>
                          <a:spcPts val="0"/>
                        </a:spcAft>
                        <a:buFont typeface="Arial" pitchFamily="34" charset="0"/>
                        <a:buChar char="•"/>
                      </a:pPr>
                      <a:r>
                        <a:rPr lang="en-GB" sz="2100" dirty="0" err="1" smtClean="0">
                          <a:effectLst/>
                          <a:latin typeface="+mn-lt"/>
                          <a:ea typeface="Times New Roman"/>
                          <a:cs typeface="Times New Roman"/>
                        </a:rPr>
                        <a:t>Dept</a:t>
                      </a:r>
                      <a:r>
                        <a:rPr lang="en-GB" sz="2100" dirty="0" smtClean="0">
                          <a:effectLst/>
                          <a:latin typeface="+mn-lt"/>
                          <a:ea typeface="Times New Roman"/>
                          <a:cs typeface="Times New Roman"/>
                        </a:rPr>
                        <a:t> for Work &amp; Pensions </a:t>
                      </a:r>
                    </a:p>
                    <a:p>
                      <a:pPr marL="342900" indent="-342900" algn="l">
                        <a:spcAft>
                          <a:spcPts val="0"/>
                        </a:spcAft>
                        <a:buFont typeface="Arial" pitchFamily="34" charset="0"/>
                        <a:buChar char="•"/>
                      </a:pPr>
                      <a:r>
                        <a:rPr lang="en-GB" sz="2100" dirty="0" smtClean="0">
                          <a:effectLst/>
                          <a:latin typeface="+mn-lt"/>
                          <a:ea typeface="Times New Roman"/>
                          <a:cs typeface="Times New Roman"/>
                        </a:rPr>
                        <a:t>Dorset Council – grants for VCSE organisations</a:t>
                      </a:r>
                      <a:endParaRPr lang="en-GB" sz="2100" dirty="0">
                        <a:effectLst/>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r>
              <a:tr h="477317">
                <a:tc>
                  <a:txBody>
                    <a:bodyPr/>
                    <a:lstStyle/>
                    <a:p>
                      <a:pPr>
                        <a:spcAft>
                          <a:spcPts val="0"/>
                        </a:spcAft>
                      </a:pPr>
                      <a:r>
                        <a:rPr lang="en-GB" sz="2100" dirty="0" smtClean="0"/>
                        <a:t>2.55pm </a:t>
                      </a:r>
                      <a:endParaRPr lang="en-GB" sz="2100" dirty="0">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a:lstStyle/>
                    <a:p>
                      <a:pPr algn="ctr">
                        <a:spcAft>
                          <a:spcPts val="0"/>
                        </a:spcAft>
                      </a:pPr>
                      <a:r>
                        <a:rPr lang="en-GB" sz="2100" dirty="0" smtClean="0"/>
                        <a:t>BREAK</a:t>
                      </a:r>
                      <a:endParaRPr lang="en-GB" sz="2100" dirty="0">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r>
              <a:tr h="1723818">
                <a:tc>
                  <a:txBody>
                    <a:bodyPr/>
                    <a:lstStyle/>
                    <a:p>
                      <a:pPr algn="l">
                        <a:spcAft>
                          <a:spcPts val="0"/>
                        </a:spcAft>
                      </a:pPr>
                      <a:r>
                        <a:rPr lang="en-GB" sz="2100" dirty="0" smtClean="0">
                          <a:effectLst/>
                          <a:latin typeface="+mn-lt"/>
                          <a:ea typeface="+mn-ea"/>
                          <a:cs typeface="+mn-cs"/>
                        </a:rPr>
                        <a:t>305</a:t>
                      </a:r>
                      <a:endParaRPr lang="en-GB" sz="2100" dirty="0">
                        <a:effectLst/>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l">
                        <a:spcAft>
                          <a:spcPts val="0"/>
                        </a:spcAft>
                      </a:pPr>
                      <a:r>
                        <a:rPr lang="en-GB" sz="2100" dirty="0" smtClean="0">
                          <a:effectLst/>
                          <a:latin typeface="+mn-lt"/>
                          <a:ea typeface="Times New Roman"/>
                          <a:cs typeface="Times New Roman"/>
                        </a:rPr>
                        <a:t>Updates on:</a:t>
                      </a:r>
                    </a:p>
                    <a:p>
                      <a:pPr marL="342900" indent="-342900" algn="l">
                        <a:spcAft>
                          <a:spcPts val="0"/>
                        </a:spcAft>
                        <a:buFont typeface="Arial" pitchFamily="34" charset="0"/>
                        <a:buChar char="•"/>
                      </a:pPr>
                      <a:r>
                        <a:rPr lang="en-GB" sz="2100" dirty="0" smtClean="0">
                          <a:effectLst/>
                          <a:latin typeface="+mn-lt"/>
                          <a:ea typeface="Times New Roman"/>
                          <a:cs typeface="Times New Roman"/>
                        </a:rPr>
                        <a:t>Energy issues - Energy Unit  / Healthy</a:t>
                      </a:r>
                      <a:r>
                        <a:rPr lang="en-GB" sz="2100" baseline="0" dirty="0" smtClean="0">
                          <a:effectLst/>
                          <a:latin typeface="+mn-lt"/>
                          <a:ea typeface="Times New Roman"/>
                          <a:cs typeface="Times New Roman"/>
                        </a:rPr>
                        <a:t> Homes</a:t>
                      </a:r>
                      <a:endParaRPr lang="en-GB" sz="2100" dirty="0" smtClean="0">
                        <a:effectLst/>
                        <a:latin typeface="+mn-lt"/>
                        <a:ea typeface="Times New Roman"/>
                        <a:cs typeface="Times New Roman"/>
                      </a:endParaRPr>
                    </a:p>
                    <a:p>
                      <a:pPr marL="342900" indent="-342900" algn="l">
                        <a:spcAft>
                          <a:spcPts val="0"/>
                        </a:spcAft>
                        <a:buFont typeface="Arial" pitchFamily="34" charset="0"/>
                        <a:buChar char="•"/>
                      </a:pPr>
                      <a:r>
                        <a:rPr lang="en-GB" sz="2100" dirty="0" smtClean="0">
                          <a:effectLst/>
                          <a:latin typeface="+mn-lt"/>
                          <a:ea typeface="Times New Roman"/>
                          <a:cs typeface="Times New Roman"/>
                        </a:rPr>
                        <a:t>Support for older people – Age UK</a:t>
                      </a:r>
                      <a:r>
                        <a:rPr lang="en-GB" sz="2100" baseline="0" dirty="0" smtClean="0">
                          <a:effectLst/>
                          <a:latin typeface="+mn-lt"/>
                          <a:ea typeface="Times New Roman"/>
                          <a:cs typeface="Times New Roman"/>
                        </a:rPr>
                        <a:t> NSWD</a:t>
                      </a:r>
                      <a:endParaRPr lang="en-GB" sz="2100" dirty="0" smtClean="0">
                        <a:effectLst/>
                        <a:latin typeface="+mn-lt"/>
                        <a:ea typeface="Times New Roman"/>
                        <a:cs typeface="Times New Roman"/>
                      </a:endParaRPr>
                    </a:p>
                    <a:p>
                      <a:pPr marL="342900" indent="-342900" algn="l">
                        <a:spcAft>
                          <a:spcPts val="0"/>
                        </a:spcAft>
                        <a:buFont typeface="Arial" pitchFamily="34" charset="0"/>
                        <a:buChar char="•"/>
                      </a:pPr>
                      <a:r>
                        <a:rPr lang="en-GB" sz="2100" dirty="0" smtClean="0">
                          <a:effectLst/>
                          <a:latin typeface="+mn-lt"/>
                          <a:ea typeface="Times New Roman"/>
                          <a:cs typeface="Times New Roman"/>
                        </a:rPr>
                        <a:t>Great Western Credit Union</a:t>
                      </a:r>
                    </a:p>
                    <a:p>
                      <a:pPr marL="342900" indent="-342900" algn="l">
                        <a:spcAft>
                          <a:spcPts val="0"/>
                        </a:spcAft>
                        <a:buFont typeface="Arial" pitchFamily="34" charset="0"/>
                        <a:buChar char="•"/>
                      </a:pPr>
                      <a:r>
                        <a:rPr lang="en-GB" sz="2100" dirty="0" smtClean="0">
                          <a:effectLst/>
                          <a:latin typeface="+mn-lt"/>
                          <a:ea typeface="Times New Roman"/>
                          <a:cs typeface="Times New Roman"/>
                        </a:rPr>
                        <a:t>Skills &amp; Leaning: Multiply programme</a:t>
                      </a:r>
                      <a:r>
                        <a:rPr lang="en-GB" sz="2100" baseline="0" dirty="0" smtClean="0">
                          <a:effectLst/>
                          <a:latin typeface="+mn-lt"/>
                          <a:ea typeface="Times New Roman"/>
                          <a:cs typeface="Times New Roman"/>
                        </a:rPr>
                        <a:t> </a:t>
                      </a:r>
                      <a:r>
                        <a:rPr lang="en-GB" sz="2100" dirty="0" smtClean="0">
                          <a:effectLst/>
                          <a:latin typeface="+mn-lt"/>
                          <a:ea typeface="Times New Roman"/>
                          <a:cs typeface="Times New Roman"/>
                        </a:rPr>
                        <a:t> </a:t>
                      </a:r>
                      <a:endParaRPr lang="en-GB" sz="2100" dirty="0">
                        <a:effectLst/>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r>
              <a:tr h="540332">
                <a:tc>
                  <a:txBody>
                    <a:bodyPr/>
                    <a:lstStyle/>
                    <a:p>
                      <a:pPr>
                        <a:spcAft>
                          <a:spcPts val="0"/>
                        </a:spcAft>
                      </a:pPr>
                      <a:r>
                        <a:rPr lang="en-GB" sz="2100" dirty="0" smtClean="0"/>
                        <a:t>4pm</a:t>
                      </a:r>
                      <a:endParaRPr lang="en-GB" sz="2100" dirty="0">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a:lstStyle/>
                    <a:p>
                      <a:pPr algn="ctr">
                        <a:spcAft>
                          <a:spcPts val="0"/>
                        </a:spcAft>
                      </a:pPr>
                      <a:r>
                        <a:rPr lang="en-GB" sz="2100" dirty="0" smtClean="0"/>
                        <a:t>CLOSE</a:t>
                      </a:r>
                      <a:endParaRPr lang="en-GB" sz="2100" dirty="0">
                        <a:latin typeface="+mn-lt"/>
                        <a:ea typeface="Times New Roman"/>
                        <a:cs typeface="Times New Roman"/>
                      </a:endParaRPr>
                    </a:p>
                  </a:txBody>
                  <a:tcPr marL="72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r>
            </a:tbl>
          </a:graphicData>
        </a:graphic>
      </p:graphicFrame>
      <p:sp>
        <p:nvSpPr>
          <p:cNvPr id="5" name="Rounded Rectangle 4"/>
          <p:cNvSpPr/>
          <p:nvPr/>
        </p:nvSpPr>
        <p:spPr>
          <a:xfrm>
            <a:off x="3203848" y="404664"/>
            <a:ext cx="3096344" cy="55399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 name="TextBox 2"/>
          <p:cNvSpPr txBox="1"/>
          <p:nvPr/>
        </p:nvSpPr>
        <p:spPr>
          <a:xfrm>
            <a:off x="3264236" y="426730"/>
            <a:ext cx="2880320" cy="553998"/>
          </a:xfrm>
          <a:prstGeom prst="rect">
            <a:avLst/>
          </a:prstGeom>
          <a:noFill/>
          <a:ln w="38100" cmpd="thickThin">
            <a:noFill/>
          </a:ln>
          <a:effectLst/>
        </p:spPr>
        <p:txBody>
          <a:bodyPr wrap="square" rtlCol="0">
            <a:spAutoFit/>
          </a:bodyPr>
          <a:lstStyle/>
          <a:p>
            <a:pPr algn="ctr"/>
            <a:r>
              <a:rPr lang="en-GB" sz="3000" b="1" dirty="0" smtClean="0">
                <a:solidFill>
                  <a:prstClr val="black"/>
                </a:solidFill>
              </a:rPr>
              <a:t>AGENDA</a:t>
            </a:r>
            <a:endParaRPr lang="en-GB" sz="3000" b="1" dirty="0">
              <a:solidFill>
                <a:prstClr val="black"/>
              </a:solidFill>
            </a:endParaRPr>
          </a:p>
        </p:txBody>
      </p:sp>
    </p:spTree>
    <p:extLst>
      <p:ext uri="{BB962C8B-B14F-4D97-AF65-F5344CB8AC3E}">
        <p14:creationId xmlns:p14="http://schemas.microsoft.com/office/powerpoint/2010/main" val="509165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l"/>
            <a:r>
              <a:rPr lang="en-GB" sz="2800" b="1" dirty="0" smtClean="0">
                <a:solidFill>
                  <a:schemeClr val="accent2"/>
                </a:solidFill>
              </a:rPr>
              <a:t>About Citizens Advice: aims and principles</a:t>
            </a:r>
            <a:r>
              <a:rPr lang="en-GB" sz="2400" b="1" dirty="0" smtClean="0">
                <a:solidFill>
                  <a:schemeClr val="accent2"/>
                </a:solidFill>
              </a:rPr>
              <a:t>	</a:t>
            </a:r>
            <a:r>
              <a:rPr lang="en-GB" sz="2400" b="1" dirty="0" smtClean="0"/>
              <a:t>	</a:t>
            </a:r>
            <a:endParaRPr lang="en-GB" sz="4000" b="1" dirty="0"/>
          </a:p>
        </p:txBody>
      </p:sp>
      <p:sp>
        <p:nvSpPr>
          <p:cNvPr id="3" name="Content Placeholder 2"/>
          <p:cNvSpPr>
            <a:spLocks noGrp="1"/>
          </p:cNvSpPr>
          <p:nvPr>
            <p:ph idx="1"/>
          </p:nvPr>
        </p:nvSpPr>
        <p:spPr/>
        <p:txBody>
          <a:bodyPr>
            <a:normAutofit fontScale="92500" lnSpcReduction="10000"/>
          </a:bodyPr>
          <a:lstStyle/>
          <a:p>
            <a:r>
              <a:rPr lang="en-GB" b="1" dirty="0" smtClean="0"/>
              <a:t>To give people the advice they need for the problems they face, and</a:t>
            </a:r>
          </a:p>
          <a:p>
            <a:r>
              <a:rPr lang="en-GB" b="1" dirty="0" smtClean="0"/>
              <a:t>To use our evidence to improve </a:t>
            </a:r>
            <a:r>
              <a:rPr lang="en-GB" b="1" dirty="0"/>
              <a:t>the policies and practices that affect people’s </a:t>
            </a:r>
            <a:r>
              <a:rPr lang="en-GB" b="1" dirty="0" smtClean="0"/>
              <a:t>lives [our Research &amp; Campaigns work]</a:t>
            </a:r>
          </a:p>
          <a:p>
            <a:pPr lvl="1"/>
            <a:r>
              <a:rPr lang="en-GB" b="1" dirty="0" smtClean="0">
                <a:solidFill>
                  <a:schemeClr val="accent2"/>
                </a:solidFill>
              </a:rPr>
              <a:t>Advice is free confidential and independent, and is  available to everyone</a:t>
            </a:r>
          </a:p>
          <a:p>
            <a:pPr lvl="1"/>
            <a:r>
              <a:rPr lang="en-GB" b="1" dirty="0" smtClean="0">
                <a:solidFill>
                  <a:schemeClr val="accent2"/>
                </a:solidFill>
              </a:rPr>
              <a:t>We value and respect diversity, and promote equity</a:t>
            </a:r>
          </a:p>
          <a:p>
            <a:pPr lvl="1"/>
            <a:r>
              <a:rPr lang="en-GB" b="1" dirty="0" smtClean="0">
                <a:solidFill>
                  <a:schemeClr val="accent2"/>
                </a:solidFill>
              </a:rPr>
              <a:t>We challenge discrimination and unfairness</a:t>
            </a:r>
          </a:p>
          <a:p>
            <a:pPr lvl="1"/>
            <a:r>
              <a:rPr lang="en-GB" b="1" dirty="0" smtClean="0">
                <a:solidFill>
                  <a:schemeClr val="accent2"/>
                </a:solidFill>
              </a:rPr>
              <a:t>We work with colleagues and partners </a:t>
            </a:r>
          </a:p>
          <a:p>
            <a:pPr marL="0" indent="0">
              <a:buNone/>
            </a:pPr>
            <a:endParaRPr lang="en-GB" b="1" dirty="0"/>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977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l"/>
            <a:r>
              <a:rPr lang="en-GB" sz="2800" b="1" dirty="0" smtClean="0">
                <a:solidFill>
                  <a:schemeClr val="accent2"/>
                </a:solidFill>
              </a:rPr>
              <a:t>On the frontline - current advice needs</a:t>
            </a:r>
            <a:r>
              <a:rPr lang="en-GB" sz="2800" b="1" dirty="0" smtClean="0"/>
              <a:t>	</a:t>
            </a:r>
            <a:r>
              <a:rPr lang="en-GB" sz="2400" b="1" dirty="0" smtClean="0"/>
              <a:t>	</a:t>
            </a:r>
            <a:endParaRPr lang="en-GB" sz="4000" b="1" dirty="0"/>
          </a:p>
        </p:txBody>
      </p:sp>
      <p:sp>
        <p:nvSpPr>
          <p:cNvPr id="3" name="Content Placeholder 2"/>
          <p:cNvSpPr>
            <a:spLocks noGrp="1"/>
          </p:cNvSpPr>
          <p:nvPr>
            <p:ph idx="1"/>
          </p:nvPr>
        </p:nvSpPr>
        <p:spPr>
          <a:xfrm>
            <a:off x="457200" y="1600200"/>
            <a:ext cx="8229600" cy="4853136"/>
          </a:xfrm>
        </p:spPr>
        <p:txBody>
          <a:bodyPr>
            <a:normAutofit fontScale="77500" lnSpcReduction="20000"/>
          </a:bodyPr>
          <a:lstStyle/>
          <a:p>
            <a:r>
              <a:rPr lang="en-GB" b="1" dirty="0" smtClean="0">
                <a:solidFill>
                  <a:schemeClr val="accent2"/>
                </a:solidFill>
              </a:rPr>
              <a:t>Emergency help:  </a:t>
            </a:r>
            <a:r>
              <a:rPr lang="en-GB" b="1" dirty="0" smtClean="0"/>
              <a:t>food banks vouchers, PPM (prepayment meter) vouchers </a:t>
            </a:r>
            <a:r>
              <a:rPr lang="en-GB" b="1" dirty="0" err="1" smtClean="0"/>
              <a:t>etc</a:t>
            </a:r>
            <a:endParaRPr lang="en-GB" b="1" dirty="0" smtClean="0"/>
          </a:p>
          <a:p>
            <a:r>
              <a:rPr lang="en-GB" b="1" dirty="0" smtClean="0">
                <a:solidFill>
                  <a:schemeClr val="accent2"/>
                </a:solidFill>
              </a:rPr>
              <a:t>Housing</a:t>
            </a:r>
            <a:r>
              <a:rPr lang="en-GB" b="1" dirty="0" smtClean="0">
                <a:solidFill>
                  <a:schemeClr val="accent2">
                    <a:lumMod val="75000"/>
                  </a:schemeClr>
                </a:solidFill>
              </a:rPr>
              <a:t> </a:t>
            </a:r>
            <a:r>
              <a:rPr lang="en-GB" b="1" dirty="0" smtClean="0"/>
              <a:t> is emerging as a key issue: rising costs of rent and mortgages, notice, housing register, homelessness applications.</a:t>
            </a:r>
          </a:p>
          <a:p>
            <a:r>
              <a:rPr lang="en-GB" b="1" dirty="0" smtClean="0">
                <a:solidFill>
                  <a:schemeClr val="accent2"/>
                </a:solidFill>
              </a:rPr>
              <a:t>Energy advice: </a:t>
            </a:r>
            <a:r>
              <a:rPr lang="en-GB" b="1" dirty="0" smtClean="0"/>
              <a:t>bills and payment methods (</a:t>
            </a:r>
            <a:r>
              <a:rPr lang="en-GB" b="1" dirty="0" err="1" smtClean="0"/>
              <a:t>eg</a:t>
            </a:r>
            <a:r>
              <a:rPr lang="en-GB" b="1" dirty="0" smtClean="0"/>
              <a:t>. Direct Debits), suppliers, grants, arrears, Warm Home Discount, Priority </a:t>
            </a:r>
            <a:r>
              <a:rPr lang="en-GB" b="1" dirty="0"/>
              <a:t>S</a:t>
            </a:r>
            <a:r>
              <a:rPr lang="en-GB" b="1" dirty="0" smtClean="0"/>
              <a:t>ervice </a:t>
            </a:r>
            <a:r>
              <a:rPr lang="en-GB" b="1" dirty="0"/>
              <a:t>R</a:t>
            </a:r>
            <a:r>
              <a:rPr lang="en-GB" b="1" dirty="0" smtClean="0"/>
              <a:t>egister </a:t>
            </a:r>
            <a:r>
              <a:rPr lang="en-GB" b="1" dirty="0" err="1" smtClean="0"/>
              <a:t>etc</a:t>
            </a:r>
            <a:endParaRPr lang="en-GB" b="1" dirty="0" smtClean="0"/>
          </a:p>
          <a:p>
            <a:r>
              <a:rPr lang="en-GB" b="1" dirty="0" smtClean="0">
                <a:solidFill>
                  <a:schemeClr val="accent2"/>
                </a:solidFill>
              </a:rPr>
              <a:t>Benefits: </a:t>
            </a:r>
            <a:r>
              <a:rPr lang="en-GB" b="1" dirty="0" smtClean="0"/>
              <a:t>checks, changes, problems, deductions</a:t>
            </a:r>
          </a:p>
          <a:p>
            <a:r>
              <a:rPr lang="en-GB" b="1" dirty="0" smtClean="0">
                <a:solidFill>
                  <a:schemeClr val="accent2"/>
                </a:solidFill>
              </a:rPr>
              <a:t>Income maximisation: </a:t>
            </a:r>
            <a:r>
              <a:rPr lang="en-GB" b="1" dirty="0" smtClean="0"/>
              <a:t>grants, Discretionary Housing Payments, budgeting, ways to save money, ‘</a:t>
            </a:r>
            <a:r>
              <a:rPr lang="en-GB" b="1" dirty="0" err="1" smtClean="0"/>
              <a:t>passporting</a:t>
            </a:r>
            <a:r>
              <a:rPr lang="en-GB" b="1" dirty="0" smtClean="0"/>
              <a:t>’ </a:t>
            </a:r>
          </a:p>
          <a:p>
            <a:r>
              <a:rPr lang="en-GB" b="1" dirty="0" smtClean="0">
                <a:solidFill>
                  <a:schemeClr val="accent2"/>
                </a:solidFill>
              </a:rPr>
              <a:t>Debt</a:t>
            </a:r>
            <a:r>
              <a:rPr lang="en-GB" b="1" dirty="0" smtClean="0"/>
              <a:t> management and options</a:t>
            </a:r>
          </a:p>
          <a:p>
            <a:r>
              <a:rPr lang="en-GB" b="1" dirty="0" smtClean="0">
                <a:solidFill>
                  <a:schemeClr val="accent2"/>
                </a:solidFill>
              </a:rPr>
              <a:t>Employment: </a:t>
            </a:r>
            <a:r>
              <a:rPr lang="en-GB" b="1" dirty="0" smtClean="0"/>
              <a:t>insecure contracts, dismissal</a:t>
            </a:r>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134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0000"/>
          </a:bodyPr>
          <a:lstStyle/>
          <a:p>
            <a:pPr algn="l"/>
            <a:r>
              <a:rPr lang="en-GB" sz="2700" b="1" dirty="0" smtClean="0">
                <a:latin typeface="+mj-lt"/>
              </a:rPr>
              <a:t/>
            </a:r>
            <a:br>
              <a:rPr lang="en-GB" sz="2700" b="1" dirty="0" smtClean="0">
                <a:latin typeface="+mj-lt"/>
              </a:rPr>
            </a:br>
            <a:r>
              <a:rPr lang="en-GB" sz="3100" b="1" dirty="0" smtClean="0">
                <a:solidFill>
                  <a:schemeClr val="accent2"/>
                </a:solidFill>
                <a:latin typeface="+mj-lt"/>
              </a:rPr>
              <a:t>Advice trends:</a:t>
            </a:r>
            <a:br>
              <a:rPr lang="en-GB" sz="3100" b="1" dirty="0" smtClean="0">
                <a:solidFill>
                  <a:schemeClr val="accent2"/>
                </a:solidFill>
                <a:latin typeface="+mj-lt"/>
              </a:rPr>
            </a:br>
            <a:r>
              <a:rPr lang="en-GB" sz="3100" b="1" dirty="0" smtClean="0">
                <a:solidFill>
                  <a:schemeClr val="accent2"/>
                </a:solidFill>
                <a:latin typeface="+mj-lt"/>
              </a:rPr>
              <a:t>what our national data tells us  </a:t>
            </a:r>
            <a:r>
              <a:rPr lang="en-GB" sz="2400" b="1" dirty="0" smtClean="0"/>
              <a:t/>
            </a:r>
            <a:br>
              <a:rPr lang="en-GB" sz="2400" b="1" dirty="0" smtClean="0"/>
            </a:br>
            <a:r>
              <a:rPr lang="en-GB" sz="2400" b="1" dirty="0" smtClean="0"/>
              <a:t>			</a:t>
            </a:r>
            <a:endParaRPr lang="en-GB" sz="4000" b="1" dirty="0"/>
          </a:p>
        </p:txBody>
      </p:sp>
      <p:sp>
        <p:nvSpPr>
          <p:cNvPr id="3" name="Content Placeholder 2"/>
          <p:cNvSpPr>
            <a:spLocks noGrp="1"/>
          </p:cNvSpPr>
          <p:nvPr>
            <p:ph idx="1"/>
          </p:nvPr>
        </p:nvSpPr>
        <p:spPr/>
        <p:txBody>
          <a:bodyPr>
            <a:normAutofit fontScale="92500" lnSpcReduction="20000"/>
          </a:bodyPr>
          <a:lstStyle/>
          <a:p>
            <a:pPr marL="0" indent="0">
              <a:buNone/>
            </a:pPr>
            <a:r>
              <a:rPr lang="en-GB" b="1" dirty="0" smtClean="0"/>
              <a:t>National Citizens Advice monthly cost of living </a:t>
            </a:r>
            <a:r>
              <a:rPr lang="en-GB" b="1" dirty="0" smtClean="0">
                <a:hlinkClick r:id="rId2"/>
              </a:rPr>
              <a:t>dashboards </a:t>
            </a:r>
            <a:r>
              <a:rPr lang="en-GB" b="1" dirty="0" smtClean="0"/>
              <a:t>look at several key advice areas which are related to cost of living pressures:</a:t>
            </a:r>
          </a:p>
          <a:p>
            <a:pPr>
              <a:buFontTx/>
              <a:buChar char="-"/>
            </a:pPr>
            <a:r>
              <a:rPr lang="en-GB" b="1" dirty="0" smtClean="0"/>
              <a:t>Energy advice and energy debt</a:t>
            </a:r>
          </a:p>
          <a:p>
            <a:pPr>
              <a:buFontTx/>
              <a:buChar char="-"/>
            </a:pPr>
            <a:r>
              <a:rPr lang="en-GB" b="1" dirty="0" smtClean="0"/>
              <a:t>Charitable support and </a:t>
            </a:r>
            <a:r>
              <a:rPr lang="en-GB" b="1" dirty="0" err="1" smtClean="0"/>
              <a:t>foodbanks</a:t>
            </a:r>
            <a:endParaRPr lang="en-GB" b="1" dirty="0" smtClean="0"/>
          </a:p>
          <a:p>
            <a:pPr>
              <a:buFontTx/>
              <a:buChar char="-"/>
            </a:pPr>
            <a:r>
              <a:rPr lang="en-GB" b="1" dirty="0" smtClean="0"/>
              <a:t>Homelessness</a:t>
            </a:r>
          </a:p>
          <a:p>
            <a:pPr>
              <a:buFontTx/>
              <a:buChar char="-"/>
            </a:pPr>
            <a:r>
              <a:rPr lang="en-GB" b="1" dirty="0" smtClean="0"/>
              <a:t>Personal Independence Payment claims </a:t>
            </a:r>
          </a:p>
          <a:p>
            <a:pPr>
              <a:buFontTx/>
              <a:buChar char="-"/>
            </a:pPr>
            <a:r>
              <a:rPr lang="en-GB" b="1" dirty="0" smtClean="0"/>
              <a:t>Council  Tax arrears</a:t>
            </a:r>
          </a:p>
          <a:p>
            <a:pPr marL="0" indent="0">
              <a:buNone/>
            </a:pPr>
            <a:r>
              <a:rPr lang="en-GB" sz="2400" b="1" dirty="0" smtClean="0"/>
              <a:t>The next slide shows the data from 2015 to October 2023 for the number of people coming to us unable to top up their </a:t>
            </a:r>
            <a:r>
              <a:rPr lang="en-GB" sz="2400" b="1" dirty="0" err="1" smtClean="0"/>
              <a:t>PrePayment</a:t>
            </a:r>
            <a:r>
              <a:rPr lang="en-GB" sz="2400" b="1" dirty="0" smtClean="0"/>
              <a:t> Meter (PPM)</a:t>
            </a:r>
          </a:p>
          <a:p>
            <a:pPr>
              <a:buFontTx/>
              <a:buChar char="-"/>
            </a:pPr>
            <a:endParaRPr lang="en-GB" b="1" dirty="0"/>
          </a:p>
          <a:p>
            <a:pPr>
              <a:buFontTx/>
              <a:buChar char="-"/>
            </a:pPr>
            <a:endParaRPr lang="en-GB" b="1" dirty="0"/>
          </a:p>
        </p:txBody>
      </p:sp>
      <p:pic>
        <p:nvPicPr>
          <p:cNvPr id="5" name="Picture 1" descr="PNG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3320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390" t="10344" r="13728" b="6249"/>
          <a:stretch/>
        </p:blipFill>
        <p:spPr bwMode="auto">
          <a:xfrm>
            <a:off x="-16570" y="548680"/>
            <a:ext cx="9036496" cy="565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5176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0000"/>
          </a:bodyPr>
          <a:lstStyle/>
          <a:p>
            <a:pPr algn="l"/>
            <a:r>
              <a:rPr lang="en-GB" sz="2700" b="1" dirty="0" smtClean="0">
                <a:latin typeface="+mj-lt"/>
              </a:rPr>
              <a:t/>
            </a:r>
            <a:br>
              <a:rPr lang="en-GB" sz="2700" b="1" dirty="0" smtClean="0">
                <a:latin typeface="+mj-lt"/>
              </a:rPr>
            </a:br>
            <a:r>
              <a:rPr lang="en-GB" sz="3100" b="1" dirty="0" smtClean="0">
                <a:solidFill>
                  <a:schemeClr val="accent2"/>
                </a:solidFill>
                <a:latin typeface="+mj-lt"/>
              </a:rPr>
              <a:t>Advice trends: Loca</a:t>
            </a:r>
            <a:r>
              <a:rPr lang="en-GB" sz="3100" b="1" dirty="0">
                <a:solidFill>
                  <a:schemeClr val="accent2"/>
                </a:solidFill>
                <a:latin typeface="+mj-lt"/>
              </a:rPr>
              <a:t>l</a:t>
            </a:r>
            <a:r>
              <a:rPr lang="en-GB" sz="3100" b="1" dirty="0" smtClean="0">
                <a:solidFill>
                  <a:schemeClr val="accent2"/>
                </a:solidFill>
                <a:latin typeface="+mj-lt"/>
              </a:rPr>
              <a:t>  </a:t>
            </a:r>
            <a:br>
              <a:rPr lang="en-GB" sz="3100" b="1" dirty="0" smtClean="0">
                <a:solidFill>
                  <a:schemeClr val="accent2"/>
                </a:solidFill>
                <a:latin typeface="+mj-lt"/>
              </a:rPr>
            </a:br>
            <a:r>
              <a:rPr lang="en-GB" sz="2400" b="1" dirty="0" smtClean="0"/>
              <a:t>			</a:t>
            </a:r>
            <a:endParaRPr lang="en-GB" sz="4000" b="1" dirty="0"/>
          </a:p>
        </p:txBody>
      </p:sp>
      <p:sp>
        <p:nvSpPr>
          <p:cNvPr id="3" name="Content Placeholder 2"/>
          <p:cNvSpPr>
            <a:spLocks noGrp="1"/>
          </p:cNvSpPr>
          <p:nvPr>
            <p:ph idx="1"/>
          </p:nvPr>
        </p:nvSpPr>
        <p:spPr/>
        <p:txBody>
          <a:bodyPr>
            <a:normAutofit fontScale="92500" lnSpcReduction="20000"/>
          </a:bodyPr>
          <a:lstStyle/>
          <a:p>
            <a:pPr marL="0" indent="0">
              <a:buNone/>
            </a:pPr>
            <a:r>
              <a:rPr lang="en-GB" b="1" dirty="0" smtClean="0"/>
              <a:t>For Citizens Advice </a:t>
            </a:r>
            <a:r>
              <a:rPr lang="en-GB" b="1" dirty="0"/>
              <a:t>in </a:t>
            </a:r>
            <a:r>
              <a:rPr lang="en-GB" b="1" dirty="0" smtClean="0"/>
              <a:t>Dorset in </a:t>
            </a:r>
            <a:r>
              <a:rPr lang="en-GB" b="1" dirty="0" err="1" smtClean="0"/>
              <a:t>Qtr</a:t>
            </a:r>
            <a:r>
              <a:rPr lang="en-GB" b="1" dirty="0" smtClean="0"/>
              <a:t> 2 of 2023/4 (July - September) compared to previous quarter (April – June 2023):</a:t>
            </a:r>
          </a:p>
          <a:p>
            <a:r>
              <a:rPr lang="en-GB" sz="2600" b="1" dirty="0" smtClean="0"/>
              <a:t>A 19% </a:t>
            </a:r>
            <a:r>
              <a:rPr lang="en-GB" sz="2600" b="1" dirty="0"/>
              <a:t>rise in the overall number of clients </a:t>
            </a:r>
            <a:r>
              <a:rPr lang="en-GB" sz="2600" b="1" dirty="0" smtClean="0"/>
              <a:t>helped.</a:t>
            </a:r>
          </a:p>
          <a:p>
            <a:r>
              <a:rPr lang="en-GB" sz="2600" b="1" dirty="0" smtClean="0"/>
              <a:t>A 13% increase in housing issues.</a:t>
            </a:r>
          </a:p>
          <a:p>
            <a:r>
              <a:rPr lang="en-GB" sz="2600" b="1" dirty="0" smtClean="0"/>
              <a:t>A 38</a:t>
            </a:r>
            <a:r>
              <a:rPr lang="en-GB" sz="2600" b="1" dirty="0"/>
              <a:t>% </a:t>
            </a:r>
            <a:r>
              <a:rPr lang="en-GB" sz="2600" b="1" dirty="0" smtClean="0"/>
              <a:t>increase in  issues raised for </a:t>
            </a:r>
            <a:r>
              <a:rPr lang="en-GB" sz="2600" b="1" dirty="0" err="1" smtClean="0"/>
              <a:t>foodbank</a:t>
            </a:r>
            <a:r>
              <a:rPr lang="en-GB" sz="2600" b="1" dirty="0" smtClean="0"/>
              <a:t> referrals and and other charitable help. </a:t>
            </a:r>
          </a:p>
          <a:p>
            <a:r>
              <a:rPr lang="en-GB" sz="2600" b="1" dirty="0" smtClean="0"/>
              <a:t>A 55% increase in benefit issues, a significant proportion being for help with Personal Independence Payment claims and appeals.</a:t>
            </a:r>
          </a:p>
          <a:p>
            <a:r>
              <a:rPr lang="en-GB" sz="2600" b="1" dirty="0" smtClean="0"/>
              <a:t>60% of clients told us they had a disability or long-term health issue.</a:t>
            </a:r>
          </a:p>
          <a:p>
            <a:pPr marL="0" indent="0" algn="ctr">
              <a:buNone/>
            </a:pPr>
            <a:r>
              <a:rPr lang="en-GB" sz="1900" b="1" dirty="0" smtClean="0"/>
              <a:t>Next slide: summary </a:t>
            </a:r>
            <a:r>
              <a:rPr lang="en-GB" sz="1900" b="1" dirty="0" err="1" smtClean="0"/>
              <a:t>infographic</a:t>
            </a:r>
            <a:endParaRPr lang="en-GB" sz="1900" b="1" dirty="0" smtClean="0"/>
          </a:p>
          <a:p>
            <a:pPr marL="0" indent="0">
              <a:buNone/>
            </a:pPr>
            <a:endParaRPr lang="en-GB" b="1" dirty="0"/>
          </a:p>
          <a:p>
            <a:pPr>
              <a:buFontTx/>
              <a:buChar char="-"/>
            </a:pPr>
            <a:endParaRPr lang="en-GB" b="1" dirty="0"/>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55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lh7-us.googleusercontent.com/1xx5Gd46hayh2X7IWxDUSVJRIT-RNdH96qwyiVKTDznTg_m1T68A_aH7POXpxGm09hZ6cV5dXeA2xbNOkXJI17UWsrrQ7NBqp4rA8XBCCTKi6W3HiufmNM1Dbhzr-5NmViiUnq-FAIsmQkZROnl3kQDiZhApAJ7jvb7M01oWLtMmD1O5uTvJ3kDL5ipby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9957"/>
            <a:ext cx="5221143" cy="6937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7752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l"/>
            <a:r>
              <a:rPr lang="en-GB" sz="2800" b="1" dirty="0" smtClean="0">
                <a:solidFill>
                  <a:schemeClr val="accent2"/>
                </a:solidFill>
              </a:rPr>
              <a:t>And how are </a:t>
            </a:r>
            <a:r>
              <a:rPr lang="en-GB" sz="2800" b="1" dirty="0">
                <a:solidFill>
                  <a:schemeClr val="accent2"/>
                </a:solidFill>
              </a:rPr>
              <a:t>c</a:t>
            </a:r>
            <a:r>
              <a:rPr lang="en-GB" sz="2800" b="1" dirty="0" smtClean="0">
                <a:solidFill>
                  <a:schemeClr val="accent2"/>
                </a:solidFill>
              </a:rPr>
              <a:t>ost of living worries  </a:t>
            </a:r>
            <a:br>
              <a:rPr lang="en-GB" sz="2800" b="1" dirty="0" smtClean="0">
                <a:solidFill>
                  <a:schemeClr val="accent2"/>
                </a:solidFill>
              </a:rPr>
            </a:br>
            <a:r>
              <a:rPr lang="en-GB" sz="2800" b="1" dirty="0" smtClean="0">
                <a:solidFill>
                  <a:schemeClr val="accent2"/>
                </a:solidFill>
              </a:rPr>
              <a:t>affecting people?	</a:t>
            </a:r>
            <a:r>
              <a:rPr lang="en-GB" sz="2400" b="1" dirty="0" smtClean="0"/>
              <a:t>	</a:t>
            </a:r>
            <a:endParaRPr lang="en-GB" sz="4000" b="1" dirty="0"/>
          </a:p>
        </p:txBody>
      </p:sp>
      <p:sp>
        <p:nvSpPr>
          <p:cNvPr id="3" name="Content Placeholder 2"/>
          <p:cNvSpPr>
            <a:spLocks noGrp="1"/>
          </p:cNvSpPr>
          <p:nvPr>
            <p:ph idx="1"/>
          </p:nvPr>
        </p:nvSpPr>
        <p:spPr>
          <a:xfrm>
            <a:off x="457200" y="1494334"/>
            <a:ext cx="8229600" cy="5103018"/>
          </a:xfrm>
        </p:spPr>
        <p:txBody>
          <a:bodyPr>
            <a:normAutofit fontScale="55000" lnSpcReduction="20000"/>
          </a:bodyPr>
          <a:lstStyle/>
          <a:p>
            <a:pPr lvl="0"/>
            <a:r>
              <a:rPr lang="en-GB" sz="4400" b="1" dirty="0">
                <a:solidFill>
                  <a:prstClr val="black"/>
                </a:solidFill>
              </a:rPr>
              <a:t>More </a:t>
            </a:r>
            <a:r>
              <a:rPr lang="en-GB" sz="4400" b="1" dirty="0" smtClean="0">
                <a:solidFill>
                  <a:prstClr val="black"/>
                </a:solidFill>
              </a:rPr>
              <a:t>clients </a:t>
            </a:r>
            <a:r>
              <a:rPr lang="en-GB" sz="4400" b="1" dirty="0">
                <a:solidFill>
                  <a:prstClr val="black"/>
                </a:solidFill>
              </a:rPr>
              <a:t>have a ‘negative budget’: despite paring back expenditure they cannot meet essential costs from their income.</a:t>
            </a:r>
          </a:p>
          <a:p>
            <a:pPr lvl="0"/>
            <a:r>
              <a:rPr lang="en-GB" sz="4400" b="1" dirty="0">
                <a:solidFill>
                  <a:prstClr val="black"/>
                </a:solidFill>
              </a:rPr>
              <a:t>Increasing numbers of people cannot afford essentials – </a:t>
            </a:r>
            <a:r>
              <a:rPr lang="en-GB" sz="4400" b="1" dirty="0">
                <a:solidFill>
                  <a:srgbClr val="7030A0"/>
                </a:solidFill>
              </a:rPr>
              <a:t>food</a:t>
            </a:r>
            <a:r>
              <a:rPr lang="en-GB" sz="4400" b="1" dirty="0">
                <a:solidFill>
                  <a:prstClr val="black"/>
                </a:solidFill>
              </a:rPr>
              <a:t>, </a:t>
            </a:r>
            <a:r>
              <a:rPr lang="en-GB" sz="4400" b="1" dirty="0">
                <a:solidFill>
                  <a:srgbClr val="F79646">
                    <a:lumMod val="75000"/>
                  </a:srgbClr>
                </a:solidFill>
              </a:rPr>
              <a:t>heating</a:t>
            </a:r>
            <a:r>
              <a:rPr lang="en-GB" sz="4400" b="1" dirty="0">
                <a:solidFill>
                  <a:prstClr val="black"/>
                </a:solidFill>
              </a:rPr>
              <a:t>, </a:t>
            </a:r>
            <a:r>
              <a:rPr lang="en-GB" sz="4400" b="1" dirty="0">
                <a:solidFill>
                  <a:srgbClr val="00B050"/>
                </a:solidFill>
              </a:rPr>
              <a:t>prescriptions</a:t>
            </a:r>
            <a:r>
              <a:rPr lang="en-GB" sz="4400" b="1" dirty="0">
                <a:solidFill>
                  <a:prstClr val="black"/>
                </a:solidFill>
              </a:rPr>
              <a:t>, keeping up to date with their </a:t>
            </a:r>
            <a:r>
              <a:rPr lang="en-GB" sz="4400" b="1" dirty="0">
                <a:solidFill>
                  <a:srgbClr val="FF0000"/>
                </a:solidFill>
              </a:rPr>
              <a:t>rent/mortgage</a:t>
            </a:r>
            <a:r>
              <a:rPr lang="en-GB" sz="4400" b="1" dirty="0">
                <a:solidFill>
                  <a:prstClr val="black"/>
                </a:solidFill>
              </a:rPr>
              <a:t> …….</a:t>
            </a:r>
          </a:p>
          <a:p>
            <a:r>
              <a:rPr lang="en-GB" sz="4400" b="1" dirty="0" smtClean="0"/>
              <a:t>Those ‘regular’ clients who are on low incomes and/or have ‘chaotic lifestyles’ are coming more frequently, and use up short-term support (</a:t>
            </a:r>
            <a:r>
              <a:rPr lang="en-GB" sz="4400" b="1" dirty="0" err="1" smtClean="0"/>
              <a:t>eg</a:t>
            </a:r>
            <a:r>
              <a:rPr lang="en-GB" sz="4400" b="1" dirty="0" smtClean="0"/>
              <a:t>. max of  3 PPM vouchers in 6 months); sometimes people get angry. </a:t>
            </a:r>
          </a:p>
          <a:p>
            <a:r>
              <a:rPr lang="en-GB" sz="4400" b="1" dirty="0" smtClean="0"/>
              <a:t>Some people are coming to us for the first time, and have never had to ask about benefits or using a food bank.</a:t>
            </a:r>
          </a:p>
          <a:p>
            <a:r>
              <a:rPr lang="en-GB" sz="4400" b="1" dirty="0" smtClean="0"/>
              <a:t>More people are at risk of eviction, falling into debt or prey to loan sharks, physical and mental health deterioration, having to put up with poor employment options, and the knock-on stress impacting on families. </a:t>
            </a:r>
          </a:p>
          <a:p>
            <a:pPr marL="0" indent="0">
              <a:buNone/>
            </a:pPr>
            <a:endParaRPr lang="en-GB" b="1" dirty="0"/>
          </a:p>
          <a:p>
            <a:pPr marL="0" indent="0">
              <a:buNone/>
            </a:pPr>
            <a:endParaRPr lang="en-GB" b="1" dirty="0"/>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388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l"/>
            <a:r>
              <a:rPr lang="en-GB" sz="2800" b="1" dirty="0" smtClean="0">
                <a:solidFill>
                  <a:schemeClr val="accent2"/>
                </a:solidFill>
                <a:latin typeface="+mj-lt"/>
              </a:rPr>
              <a:t>Government Support 2023/4 – the headlines</a:t>
            </a:r>
            <a:r>
              <a:rPr lang="en-GB" sz="2400" b="1" dirty="0" smtClean="0"/>
              <a:t>			</a:t>
            </a:r>
            <a:endParaRPr lang="en-GB" sz="4000" b="1"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GB" b="1" dirty="0" smtClean="0"/>
              <a:t>Cost </a:t>
            </a:r>
            <a:r>
              <a:rPr lang="en-GB" b="1" dirty="0"/>
              <a:t>of Living </a:t>
            </a:r>
            <a:r>
              <a:rPr lang="en-GB" b="1" dirty="0" smtClean="0"/>
              <a:t>Payments </a:t>
            </a:r>
            <a:r>
              <a:rPr lang="en-GB" b="1" dirty="0"/>
              <a:t>for those on </a:t>
            </a:r>
            <a:r>
              <a:rPr lang="en-GB" b="1" dirty="0" smtClean="0"/>
              <a:t>means-tested benefits: 3 payments totalling £900,  the second paid in November. </a:t>
            </a:r>
          </a:p>
          <a:p>
            <a:pPr>
              <a:buFont typeface="Wingdings" pitchFamily="2" charset="2"/>
              <a:buChar char="Ø"/>
            </a:pPr>
            <a:r>
              <a:rPr lang="en-GB" b="1" dirty="0" smtClean="0"/>
              <a:t>One-off £150 or £300 </a:t>
            </a:r>
            <a:r>
              <a:rPr lang="en-GB" b="1" dirty="0"/>
              <a:t>Pensioner Cost of Living </a:t>
            </a:r>
            <a:r>
              <a:rPr lang="en-GB" b="1" dirty="0" smtClean="0"/>
              <a:t>Payment – if entitled to Winter Fuel Payment; paid November.</a:t>
            </a:r>
            <a:endParaRPr lang="en-GB" b="1" dirty="0"/>
          </a:p>
          <a:p>
            <a:pPr>
              <a:buFont typeface="Wingdings" pitchFamily="2" charset="2"/>
              <a:buChar char="Ø"/>
            </a:pPr>
            <a:r>
              <a:rPr lang="en-GB" b="1" dirty="0"/>
              <a:t>£150 Disability Cost of Living </a:t>
            </a:r>
            <a:r>
              <a:rPr lang="en-GB" b="1" dirty="0" smtClean="0"/>
              <a:t>Payment – paid during the summer.</a:t>
            </a:r>
            <a:endParaRPr lang="en-GB" b="1" dirty="0"/>
          </a:p>
          <a:p>
            <a:pPr>
              <a:buFont typeface="Wingdings" pitchFamily="2" charset="2"/>
              <a:buChar char="Ø"/>
            </a:pPr>
            <a:r>
              <a:rPr lang="en-GB" b="1" dirty="0" smtClean="0"/>
              <a:t>Household Support Fund 4 + new Alternative Fuel Grant  (funding via Dorset Council, delivered through Citizens Advice)</a:t>
            </a:r>
          </a:p>
          <a:p>
            <a:pPr marL="0" indent="0">
              <a:buNone/>
            </a:pPr>
            <a:endParaRPr lang="en-GB" b="1" dirty="0"/>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530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l"/>
            <a:r>
              <a:rPr lang="en-GB" sz="2800" b="1" dirty="0" smtClean="0">
                <a:solidFill>
                  <a:schemeClr val="accent2"/>
                </a:solidFill>
                <a:latin typeface="+mj-lt"/>
              </a:rPr>
              <a:t>Government Support for energy costs </a:t>
            </a:r>
            <a:r>
              <a:rPr lang="en-GB" sz="2400" b="1" dirty="0" smtClean="0"/>
              <a:t>		</a:t>
            </a:r>
            <a:endParaRPr lang="en-GB" sz="4000" b="1" dirty="0"/>
          </a:p>
        </p:txBody>
      </p:sp>
      <p:sp>
        <p:nvSpPr>
          <p:cNvPr id="3" name="Content Placeholder 2"/>
          <p:cNvSpPr>
            <a:spLocks noGrp="1"/>
          </p:cNvSpPr>
          <p:nvPr>
            <p:ph idx="1"/>
          </p:nvPr>
        </p:nvSpPr>
        <p:spPr/>
        <p:txBody>
          <a:bodyPr>
            <a:normAutofit fontScale="92500"/>
          </a:bodyPr>
          <a:lstStyle/>
          <a:p>
            <a:pPr marL="0" indent="0">
              <a:buNone/>
            </a:pPr>
            <a:r>
              <a:rPr lang="en-GB" sz="2800" b="1" dirty="0" smtClean="0"/>
              <a:t>There is </a:t>
            </a:r>
            <a:r>
              <a:rPr lang="en-GB" sz="2800" b="1" u="sng" dirty="0" smtClean="0"/>
              <a:t>no</a:t>
            </a:r>
            <a:r>
              <a:rPr lang="en-GB" sz="2800" b="1" dirty="0" smtClean="0"/>
              <a:t> Energy Bills Support Scheme this winter. The Energy Price Cap had reduced slightly,  but…..</a:t>
            </a:r>
          </a:p>
          <a:p>
            <a:pPr marL="0" indent="0">
              <a:buNone/>
            </a:pPr>
            <a:endParaRPr lang="en-GB" sz="2800" b="1" dirty="0" smtClean="0">
              <a:solidFill>
                <a:schemeClr val="accent4"/>
              </a:solidFill>
            </a:endParaRPr>
          </a:p>
          <a:p>
            <a:pPr marL="0" indent="0">
              <a:buNone/>
            </a:pPr>
            <a:r>
              <a:rPr lang="en-GB" sz="2800" b="1" dirty="0" err="1" smtClean="0">
                <a:solidFill>
                  <a:schemeClr val="accent2"/>
                </a:solidFill>
              </a:rPr>
              <a:t>Ofgem</a:t>
            </a:r>
            <a:r>
              <a:rPr lang="en-GB" sz="2800" b="1" dirty="0" smtClean="0">
                <a:solidFill>
                  <a:schemeClr val="accent2"/>
                </a:solidFill>
              </a:rPr>
              <a:t> has just announced: </a:t>
            </a:r>
          </a:p>
          <a:p>
            <a:pPr marL="0" indent="0">
              <a:buNone/>
            </a:pPr>
            <a:r>
              <a:rPr lang="en-GB" sz="2800" b="1" dirty="0" smtClean="0">
                <a:solidFill>
                  <a:schemeClr val="accent2"/>
                </a:solidFill>
              </a:rPr>
              <a:t>From </a:t>
            </a:r>
            <a:r>
              <a:rPr lang="en-GB" sz="2800" b="1" dirty="0">
                <a:solidFill>
                  <a:schemeClr val="accent2"/>
                </a:solidFill>
              </a:rPr>
              <a:t>January 2024 </a:t>
            </a:r>
            <a:r>
              <a:rPr lang="en-GB" sz="2800" b="1" dirty="0" smtClean="0">
                <a:solidFill>
                  <a:schemeClr val="accent2"/>
                </a:solidFill>
              </a:rPr>
              <a:t>the </a:t>
            </a:r>
            <a:r>
              <a:rPr lang="en-GB" sz="2800" b="1" dirty="0">
                <a:solidFill>
                  <a:schemeClr val="accent2"/>
                </a:solidFill>
              </a:rPr>
              <a:t>typical annual household bill </a:t>
            </a:r>
            <a:r>
              <a:rPr lang="en-GB" sz="2800" b="1" dirty="0" smtClean="0">
                <a:solidFill>
                  <a:schemeClr val="accent2"/>
                </a:solidFill>
              </a:rPr>
              <a:t>will </a:t>
            </a:r>
            <a:r>
              <a:rPr lang="en-GB" sz="2800" b="1" dirty="0">
                <a:solidFill>
                  <a:schemeClr val="accent2"/>
                </a:solidFill>
              </a:rPr>
              <a:t>go up from £1,834 to £1,928, a rise of £94 or 5</a:t>
            </a:r>
            <a:r>
              <a:rPr lang="en-GB" sz="2800" b="1" dirty="0" smtClean="0">
                <a:solidFill>
                  <a:schemeClr val="accent2"/>
                </a:solidFill>
              </a:rPr>
              <a:t>%. And:</a:t>
            </a:r>
          </a:p>
          <a:p>
            <a:r>
              <a:rPr lang="en-GB" sz="2600" b="1" dirty="0" smtClean="0">
                <a:solidFill>
                  <a:schemeClr val="accent2"/>
                </a:solidFill>
              </a:rPr>
              <a:t>For those on Prepayment Meters a </a:t>
            </a:r>
            <a:r>
              <a:rPr lang="en-GB" sz="2600" b="1" dirty="0">
                <a:solidFill>
                  <a:schemeClr val="accent2"/>
                </a:solidFill>
              </a:rPr>
              <a:t>typical annual bill will rise to £1,960 </a:t>
            </a:r>
            <a:endParaRPr lang="en-GB" sz="2600" b="1" dirty="0" smtClean="0">
              <a:solidFill>
                <a:schemeClr val="accent2"/>
              </a:solidFill>
            </a:endParaRPr>
          </a:p>
          <a:p>
            <a:r>
              <a:rPr lang="en-GB" sz="2600" b="1" dirty="0" smtClean="0">
                <a:solidFill>
                  <a:schemeClr val="accent2"/>
                </a:solidFill>
              </a:rPr>
              <a:t>Those not paying by DD (</a:t>
            </a:r>
            <a:r>
              <a:rPr lang="en-GB" sz="2600" b="1" dirty="0" err="1" smtClean="0">
                <a:solidFill>
                  <a:schemeClr val="accent2"/>
                </a:solidFill>
              </a:rPr>
              <a:t>eg</a:t>
            </a:r>
            <a:r>
              <a:rPr lang="en-GB" sz="2600" b="1" dirty="0" smtClean="0">
                <a:solidFill>
                  <a:schemeClr val="accent2"/>
                </a:solidFill>
              </a:rPr>
              <a:t>. cash / cheque): £2,058</a:t>
            </a:r>
          </a:p>
          <a:p>
            <a:pPr marL="0" indent="0">
              <a:buNone/>
            </a:pPr>
            <a:r>
              <a:rPr lang="en-GB" sz="2800" b="1" dirty="0" smtClean="0">
                <a:solidFill>
                  <a:schemeClr val="accent2"/>
                </a:solidFill>
              </a:rPr>
              <a:t>And these are only the ‘average’ bills…..</a:t>
            </a:r>
            <a:endParaRPr lang="en-GB" sz="2800" b="1" dirty="0">
              <a:solidFill>
                <a:schemeClr val="accent2"/>
              </a:solidFill>
            </a:endParaRPr>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7474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l"/>
            <a:r>
              <a:rPr lang="en-GB" sz="2800" b="1" dirty="0" smtClean="0">
                <a:solidFill>
                  <a:schemeClr val="accent2"/>
                </a:solidFill>
              </a:rPr>
              <a:t>Our role in respect of </a:t>
            </a:r>
            <a:r>
              <a:rPr lang="en-GB" sz="2800" b="1" dirty="0" err="1" smtClean="0">
                <a:solidFill>
                  <a:schemeClr val="accent2"/>
                </a:solidFill>
              </a:rPr>
              <a:t>Govt</a:t>
            </a:r>
            <a:r>
              <a:rPr lang="en-GB" sz="2800" b="1" dirty="0" smtClean="0">
                <a:solidFill>
                  <a:schemeClr val="accent2"/>
                </a:solidFill>
              </a:rPr>
              <a:t> support	</a:t>
            </a:r>
            <a:r>
              <a:rPr lang="en-GB" sz="2400" b="1" dirty="0" smtClean="0"/>
              <a:t>		</a:t>
            </a:r>
            <a:endParaRPr lang="en-GB" sz="4000" b="1" dirty="0"/>
          </a:p>
        </p:txBody>
      </p:sp>
      <p:sp>
        <p:nvSpPr>
          <p:cNvPr id="3" name="Content Placeholder 2"/>
          <p:cNvSpPr>
            <a:spLocks noGrp="1"/>
          </p:cNvSpPr>
          <p:nvPr>
            <p:ph idx="1"/>
          </p:nvPr>
        </p:nvSpPr>
        <p:spPr/>
        <p:txBody>
          <a:bodyPr>
            <a:noAutofit/>
          </a:bodyPr>
          <a:lstStyle/>
          <a:p>
            <a:r>
              <a:rPr lang="en-GB" sz="2800" b="1" dirty="0" smtClean="0"/>
              <a:t>Explaining it to people: what it is, when they should get it, why they might not get it. </a:t>
            </a:r>
          </a:p>
          <a:p>
            <a:r>
              <a:rPr lang="en-GB" sz="2800" b="1" dirty="0" smtClean="0"/>
              <a:t>Helping people understand payments and chase late payments.</a:t>
            </a:r>
          </a:p>
          <a:p>
            <a:r>
              <a:rPr lang="en-GB" sz="2800" b="1" dirty="0" smtClean="0"/>
              <a:t>HSF grants (supermarket vouchers): helping with applications. Dorset HSF 4 opens one day a month.</a:t>
            </a:r>
          </a:p>
          <a:p>
            <a:r>
              <a:rPr lang="en-GB" sz="2800" b="1" dirty="0" smtClean="0"/>
              <a:t> Checking people had previous support, </a:t>
            </a:r>
            <a:r>
              <a:rPr lang="en-GB" sz="2800" b="1" dirty="0" err="1" smtClean="0"/>
              <a:t>eg</a:t>
            </a:r>
            <a:r>
              <a:rPr lang="en-GB" sz="2800" b="1" dirty="0" smtClean="0"/>
              <a:t>. cashed in PPM vouchers, chased a missed Cost of Living payment.  </a:t>
            </a:r>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037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l"/>
            <a:r>
              <a:rPr lang="en-GB" sz="2800" b="1" dirty="0" smtClean="0"/>
              <a:t>More on ‘Income Maximisation’ – </a:t>
            </a:r>
            <a:br>
              <a:rPr lang="en-GB" sz="2800" b="1" dirty="0" smtClean="0"/>
            </a:br>
            <a:r>
              <a:rPr lang="en-GB" sz="2800" b="1" dirty="0" smtClean="0"/>
              <a:t>what does it include?  	</a:t>
            </a:r>
            <a:r>
              <a:rPr lang="en-GB" sz="2400" b="1" dirty="0" smtClean="0"/>
              <a:t>	</a:t>
            </a:r>
            <a:endParaRPr lang="en-GB" sz="4000" b="1" dirty="0"/>
          </a:p>
        </p:txBody>
      </p:sp>
      <p:sp>
        <p:nvSpPr>
          <p:cNvPr id="3" name="Content Placeholder 2"/>
          <p:cNvSpPr>
            <a:spLocks noGrp="1"/>
          </p:cNvSpPr>
          <p:nvPr>
            <p:ph idx="1"/>
          </p:nvPr>
        </p:nvSpPr>
        <p:spPr/>
        <p:txBody>
          <a:bodyPr>
            <a:normAutofit fontScale="62500" lnSpcReduction="20000"/>
          </a:bodyPr>
          <a:lstStyle/>
          <a:p>
            <a:r>
              <a:rPr lang="en-GB" sz="3800" b="1" dirty="0" smtClean="0"/>
              <a:t>Checking </a:t>
            </a:r>
            <a:r>
              <a:rPr lang="en-GB" sz="3800" b="1" dirty="0" smtClean="0">
                <a:solidFill>
                  <a:srgbClr val="00B050"/>
                </a:solidFill>
              </a:rPr>
              <a:t>benefit entitlement</a:t>
            </a:r>
            <a:r>
              <a:rPr lang="en-GB" sz="3800" b="1" dirty="0" smtClean="0"/>
              <a:t>, helping with claims and appeals,  checking payments, challenging deductions</a:t>
            </a:r>
          </a:p>
          <a:p>
            <a:r>
              <a:rPr lang="en-GB" sz="3800" b="1" dirty="0" smtClean="0"/>
              <a:t>Making the most of </a:t>
            </a:r>
            <a:r>
              <a:rPr lang="en-GB" sz="3800" b="1" dirty="0" err="1" smtClean="0">
                <a:solidFill>
                  <a:schemeClr val="accent6">
                    <a:lumMod val="75000"/>
                  </a:schemeClr>
                </a:solidFill>
              </a:rPr>
              <a:t>passporting</a:t>
            </a:r>
            <a:r>
              <a:rPr lang="en-GB" sz="3800" b="1" dirty="0" smtClean="0">
                <a:solidFill>
                  <a:schemeClr val="accent6">
                    <a:lumMod val="75000"/>
                  </a:schemeClr>
                </a:solidFill>
              </a:rPr>
              <a:t> </a:t>
            </a:r>
            <a:r>
              <a:rPr lang="en-GB" sz="3800" b="1" dirty="0" smtClean="0"/>
              <a:t>from means-tested benefits to other help, </a:t>
            </a:r>
            <a:r>
              <a:rPr lang="en-GB" sz="3800" b="1" dirty="0" err="1" smtClean="0"/>
              <a:t>eg</a:t>
            </a:r>
            <a:r>
              <a:rPr lang="en-GB" sz="3800" b="1" dirty="0" smtClean="0"/>
              <a:t>. free prescriptions, free school meals, Healthy Start Vouchers</a:t>
            </a:r>
          </a:p>
          <a:p>
            <a:r>
              <a:rPr lang="en-GB" sz="3800" b="1" dirty="0" smtClean="0"/>
              <a:t>Looking at </a:t>
            </a:r>
            <a:r>
              <a:rPr lang="en-GB" sz="3800" b="1" dirty="0" smtClean="0">
                <a:solidFill>
                  <a:srgbClr val="0070C0"/>
                </a:solidFill>
              </a:rPr>
              <a:t>childcare</a:t>
            </a:r>
            <a:r>
              <a:rPr lang="en-GB" sz="3800" b="1" dirty="0" smtClean="0"/>
              <a:t> cost options</a:t>
            </a:r>
          </a:p>
          <a:p>
            <a:r>
              <a:rPr lang="en-GB" sz="3800" b="1" dirty="0" smtClean="0">
                <a:solidFill>
                  <a:srgbClr val="FF0000"/>
                </a:solidFill>
              </a:rPr>
              <a:t>Social tariffs </a:t>
            </a:r>
            <a:r>
              <a:rPr lang="en-GB" sz="3800" b="1" dirty="0" smtClean="0"/>
              <a:t>for water, phone/broadband</a:t>
            </a:r>
          </a:p>
          <a:p>
            <a:r>
              <a:rPr lang="en-GB" sz="3800" b="1" dirty="0" smtClean="0">
                <a:solidFill>
                  <a:srgbClr val="7030A0"/>
                </a:solidFill>
              </a:rPr>
              <a:t>Energy efficiency  </a:t>
            </a:r>
            <a:r>
              <a:rPr lang="en-GB" sz="3800" b="1" dirty="0" smtClean="0"/>
              <a:t>advice</a:t>
            </a:r>
          </a:p>
          <a:p>
            <a:r>
              <a:rPr lang="en-GB" sz="3800" b="1" dirty="0" smtClean="0"/>
              <a:t>Money saving </a:t>
            </a:r>
            <a:r>
              <a:rPr lang="en-GB" sz="3800" b="1" dirty="0" smtClean="0">
                <a:solidFill>
                  <a:schemeClr val="accent6">
                    <a:lumMod val="75000"/>
                  </a:schemeClr>
                </a:solidFill>
              </a:rPr>
              <a:t>tips</a:t>
            </a:r>
          </a:p>
          <a:p>
            <a:r>
              <a:rPr lang="en-GB" sz="3800" b="1" dirty="0" smtClean="0"/>
              <a:t>Helping prepare a </a:t>
            </a:r>
            <a:r>
              <a:rPr lang="en-GB" sz="3800" b="1" dirty="0" smtClean="0">
                <a:solidFill>
                  <a:srgbClr val="0070C0"/>
                </a:solidFill>
              </a:rPr>
              <a:t>budget,</a:t>
            </a:r>
            <a:r>
              <a:rPr lang="en-GB" sz="3800" b="1" dirty="0" smtClean="0"/>
              <a:t> helping people understand how to prioritise payments </a:t>
            </a:r>
            <a:r>
              <a:rPr lang="en-GB" sz="3800" b="1" dirty="0" err="1" smtClean="0"/>
              <a:t>etc</a:t>
            </a:r>
            <a:r>
              <a:rPr lang="en-GB" sz="3800" b="1" dirty="0" smtClean="0"/>
              <a:t>  </a:t>
            </a:r>
          </a:p>
          <a:p>
            <a:r>
              <a:rPr lang="en-GB" sz="3800" b="1" dirty="0" smtClean="0"/>
              <a:t>Accessing </a:t>
            </a:r>
            <a:r>
              <a:rPr lang="en-GB" sz="3800" b="1" dirty="0" smtClean="0">
                <a:solidFill>
                  <a:srgbClr val="00B050"/>
                </a:solidFill>
              </a:rPr>
              <a:t>grants</a:t>
            </a:r>
            <a:r>
              <a:rPr lang="en-GB" sz="3800" b="1" dirty="0" smtClean="0"/>
              <a:t> and discretionary payments (</a:t>
            </a:r>
            <a:r>
              <a:rPr lang="en-GB" sz="3800" b="1" dirty="0" err="1" smtClean="0"/>
              <a:t>eg</a:t>
            </a:r>
            <a:r>
              <a:rPr lang="en-GB" sz="3800" b="1" dirty="0" smtClean="0"/>
              <a:t>. DHP)</a:t>
            </a:r>
          </a:p>
          <a:p>
            <a:r>
              <a:rPr lang="en-GB" sz="3800" b="1" dirty="0" smtClean="0"/>
              <a:t>Ensuring people get the </a:t>
            </a:r>
            <a:r>
              <a:rPr lang="en-GB" sz="3800" b="1" dirty="0" err="1" smtClean="0">
                <a:solidFill>
                  <a:srgbClr val="FF0000"/>
                </a:solidFill>
              </a:rPr>
              <a:t>Govt</a:t>
            </a:r>
            <a:r>
              <a:rPr lang="en-GB" sz="3800" b="1" dirty="0" smtClean="0">
                <a:solidFill>
                  <a:srgbClr val="FF0000"/>
                </a:solidFill>
              </a:rPr>
              <a:t> support </a:t>
            </a:r>
            <a:r>
              <a:rPr lang="en-GB" sz="3800" b="1" dirty="0" smtClean="0"/>
              <a:t>they are entitled to</a:t>
            </a:r>
          </a:p>
          <a:p>
            <a:endParaRPr lang="en-GB" b="1" dirty="0" smtClean="0"/>
          </a:p>
          <a:p>
            <a:pPr marL="0" indent="0">
              <a:buNone/>
            </a:pPr>
            <a:endParaRPr lang="en-GB" b="1" dirty="0"/>
          </a:p>
          <a:p>
            <a:pPr marL="0" indent="0">
              <a:buNone/>
            </a:pPr>
            <a:endParaRPr lang="en-GB" b="1" dirty="0"/>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071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accent6"/>
          </a:lnRef>
          <a:fillRef idx="2">
            <a:schemeClr val="accent6"/>
          </a:fillRef>
          <a:effectRef idx="1">
            <a:schemeClr val="accent6"/>
          </a:effectRef>
          <a:fontRef idx="minor">
            <a:schemeClr val="dk1"/>
          </a:fontRef>
        </p:style>
        <p:txBody>
          <a:bodyPr>
            <a:normAutofit/>
          </a:bodyPr>
          <a:lstStyle/>
          <a:p>
            <a:pPr algn="l"/>
            <a:r>
              <a:rPr lang="en-GB" sz="3200" b="1" dirty="0" smtClean="0">
                <a:solidFill>
                  <a:schemeClr val="accent2"/>
                </a:solidFill>
                <a:latin typeface="+mj-lt"/>
              </a:rPr>
              <a:t>Looking ahead?</a:t>
            </a:r>
            <a:r>
              <a:rPr lang="en-GB" sz="2400" b="1" dirty="0" smtClean="0">
                <a:solidFill>
                  <a:schemeClr val="accent2"/>
                </a:solidFill>
              </a:rPr>
              <a:t>	</a:t>
            </a:r>
            <a:r>
              <a:rPr lang="en-GB" sz="2400" b="1" dirty="0" smtClean="0"/>
              <a:t>	</a:t>
            </a:r>
            <a:endParaRPr lang="en-GB" sz="4000" b="1" dirty="0"/>
          </a:p>
        </p:txBody>
      </p:sp>
      <p:sp>
        <p:nvSpPr>
          <p:cNvPr id="3" name="Content Placeholder 2"/>
          <p:cNvSpPr>
            <a:spLocks noGrp="1"/>
          </p:cNvSpPr>
          <p:nvPr>
            <p:ph idx="1"/>
          </p:nvPr>
        </p:nvSpPr>
        <p:spPr/>
        <p:txBody>
          <a:bodyPr>
            <a:normAutofit fontScale="85000" lnSpcReduction="10000"/>
          </a:bodyPr>
          <a:lstStyle/>
          <a:p>
            <a:pPr marL="0" indent="0">
              <a:buNone/>
            </a:pPr>
            <a:r>
              <a:rPr lang="en-GB" b="1" dirty="0" smtClean="0"/>
              <a:t>Without the Energy Bills Support Scheme we expect people to struggle with utility bills again this winter. </a:t>
            </a:r>
          </a:p>
          <a:p>
            <a:pPr marL="0" indent="0">
              <a:buNone/>
            </a:pPr>
            <a:endParaRPr lang="en-GB" b="1" dirty="0" smtClean="0"/>
          </a:p>
          <a:p>
            <a:pPr marL="0" indent="0">
              <a:buNone/>
            </a:pPr>
            <a:r>
              <a:rPr lang="en-GB" b="1" dirty="0" smtClean="0"/>
              <a:t>Short –term support is welcome BUT we need some longer-term policy changes,  for example: </a:t>
            </a:r>
          </a:p>
          <a:p>
            <a:pPr>
              <a:buFont typeface="Wingdings" pitchFamily="2" charset="2"/>
              <a:buChar char="ü"/>
            </a:pPr>
            <a:r>
              <a:rPr lang="en-GB" b="1" dirty="0" smtClean="0"/>
              <a:t>an energy social tariff</a:t>
            </a:r>
          </a:p>
          <a:p>
            <a:pPr>
              <a:buFont typeface="Wingdings" pitchFamily="2" charset="2"/>
              <a:buChar char="ü"/>
            </a:pPr>
            <a:r>
              <a:rPr lang="en-GB" b="1" dirty="0" smtClean="0"/>
              <a:t>a reduction in gas and electric standing charges</a:t>
            </a:r>
          </a:p>
          <a:p>
            <a:pPr>
              <a:buFont typeface="Wingdings" pitchFamily="2" charset="2"/>
              <a:buChar char="ü"/>
            </a:pPr>
            <a:r>
              <a:rPr lang="en-GB" b="1" dirty="0" smtClean="0"/>
              <a:t>a  detailed review of benefit rates </a:t>
            </a:r>
          </a:p>
          <a:p>
            <a:pPr>
              <a:buFont typeface="Wingdings" pitchFamily="2" charset="2"/>
              <a:buChar char="ü"/>
            </a:pPr>
            <a:r>
              <a:rPr lang="en-GB" b="1" dirty="0" smtClean="0"/>
              <a:t>a speeding up of the process for dealing with PIP applications…...</a:t>
            </a:r>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7055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l"/>
            <a:r>
              <a:rPr lang="en-GB" sz="2800" b="1" dirty="0" smtClean="0">
                <a:solidFill>
                  <a:schemeClr val="accent2"/>
                </a:solidFill>
              </a:rPr>
              <a:t>What else are we doing to help and support</a:t>
            </a:r>
            <a:br>
              <a:rPr lang="en-GB" sz="2800" b="1" dirty="0" smtClean="0">
                <a:solidFill>
                  <a:schemeClr val="accent2"/>
                </a:solidFill>
              </a:rPr>
            </a:br>
            <a:r>
              <a:rPr lang="en-GB" sz="2800" b="1" dirty="0" smtClean="0">
                <a:solidFill>
                  <a:schemeClr val="accent2"/>
                </a:solidFill>
              </a:rPr>
              <a:t>people?  </a:t>
            </a:r>
            <a:r>
              <a:rPr lang="en-GB" sz="2800" b="1" dirty="0" smtClean="0"/>
              <a:t>	</a:t>
            </a:r>
            <a:r>
              <a:rPr lang="en-GB" sz="2400" b="1" dirty="0" smtClean="0"/>
              <a:t>	</a:t>
            </a:r>
            <a:endParaRPr lang="en-GB" sz="4000" b="1" dirty="0"/>
          </a:p>
        </p:txBody>
      </p:sp>
      <p:sp>
        <p:nvSpPr>
          <p:cNvPr id="3" name="Content Placeholder 2"/>
          <p:cNvSpPr>
            <a:spLocks noGrp="1"/>
          </p:cNvSpPr>
          <p:nvPr>
            <p:ph idx="1"/>
          </p:nvPr>
        </p:nvSpPr>
        <p:spPr/>
        <p:txBody>
          <a:bodyPr>
            <a:normAutofit fontScale="92500" lnSpcReduction="20000"/>
          </a:bodyPr>
          <a:lstStyle/>
          <a:p>
            <a:r>
              <a:rPr lang="en-GB" sz="2800" b="1" dirty="0" smtClean="0"/>
              <a:t>Working in</a:t>
            </a:r>
            <a:r>
              <a:rPr lang="en-GB" sz="2800" b="1" dirty="0" smtClean="0">
                <a:solidFill>
                  <a:srgbClr val="7030A0"/>
                </a:solidFill>
              </a:rPr>
              <a:t> </a:t>
            </a:r>
            <a:r>
              <a:rPr lang="en-GB" sz="2800" b="1" dirty="0" smtClean="0">
                <a:solidFill>
                  <a:schemeClr val="accent2"/>
                </a:solidFill>
              </a:rPr>
              <a:t>partnership</a:t>
            </a:r>
            <a:r>
              <a:rPr lang="en-GB" sz="2800" b="1" dirty="0" smtClean="0">
                <a:solidFill>
                  <a:srgbClr val="7030A0"/>
                </a:solidFill>
              </a:rPr>
              <a:t> </a:t>
            </a:r>
            <a:r>
              <a:rPr lang="en-GB" sz="2800" b="1" dirty="0" smtClean="0"/>
              <a:t>with the many other organisations across Dorset and BCP supporting people. </a:t>
            </a:r>
          </a:p>
          <a:p>
            <a:r>
              <a:rPr lang="en-GB" sz="2800" b="1" dirty="0" smtClean="0">
                <a:solidFill>
                  <a:schemeClr val="accent2"/>
                </a:solidFill>
              </a:rPr>
              <a:t>Co-locating</a:t>
            </a:r>
            <a:r>
              <a:rPr lang="en-GB" sz="2800" b="1" dirty="0" smtClean="0">
                <a:solidFill>
                  <a:srgbClr val="FF0000"/>
                </a:solidFill>
              </a:rPr>
              <a:t> </a:t>
            </a:r>
            <a:r>
              <a:rPr lang="en-GB" sz="2800" b="1" dirty="0" smtClean="0"/>
              <a:t>services in community venues people are using </a:t>
            </a:r>
            <a:r>
              <a:rPr lang="en-GB" sz="2800" b="1" dirty="0" err="1" smtClean="0"/>
              <a:t>eg</a:t>
            </a:r>
            <a:r>
              <a:rPr lang="en-GB" sz="2800" b="1" dirty="0" smtClean="0"/>
              <a:t>.  </a:t>
            </a:r>
            <a:r>
              <a:rPr lang="en-GB" sz="2800" b="1" dirty="0" err="1" smtClean="0"/>
              <a:t>foodbanks</a:t>
            </a:r>
            <a:endParaRPr lang="en-GB" sz="2800" b="1" dirty="0" smtClean="0"/>
          </a:p>
          <a:p>
            <a:r>
              <a:rPr lang="en-GB" sz="2800" b="1" dirty="0" smtClean="0"/>
              <a:t>Using our </a:t>
            </a:r>
            <a:r>
              <a:rPr lang="en-GB" sz="2800" b="1" dirty="0" smtClean="0">
                <a:solidFill>
                  <a:schemeClr val="accent2"/>
                </a:solidFill>
              </a:rPr>
              <a:t>evidence </a:t>
            </a:r>
            <a:r>
              <a:rPr lang="en-GB" sz="2800" b="1" dirty="0" smtClean="0"/>
              <a:t>to bring about </a:t>
            </a:r>
            <a:r>
              <a:rPr lang="en-GB" sz="2800" b="1" dirty="0" smtClean="0">
                <a:solidFill>
                  <a:schemeClr val="accent2"/>
                </a:solidFill>
              </a:rPr>
              <a:t>change:</a:t>
            </a:r>
            <a:r>
              <a:rPr lang="en-GB" sz="2800" b="1" dirty="0" smtClean="0">
                <a:solidFill>
                  <a:schemeClr val="accent2">
                    <a:lumMod val="75000"/>
                  </a:schemeClr>
                </a:solidFill>
              </a:rPr>
              <a:t> </a:t>
            </a:r>
            <a:r>
              <a:rPr lang="en-GB" sz="2800" b="1" dirty="0" smtClean="0"/>
              <a:t>we’ve contributed to making the case that benefits should be uprated by  6.7% and the need for the  Local Housing Allowance rates to be reviewed. </a:t>
            </a:r>
          </a:p>
          <a:p>
            <a:r>
              <a:rPr lang="en-GB" sz="2800" b="1" dirty="0" smtClean="0"/>
              <a:t>Disseminating clear and up-to-date </a:t>
            </a:r>
            <a:r>
              <a:rPr lang="en-GB" sz="2800" b="1" dirty="0" smtClean="0">
                <a:solidFill>
                  <a:schemeClr val="accent2"/>
                </a:solidFill>
              </a:rPr>
              <a:t>information </a:t>
            </a:r>
            <a:r>
              <a:rPr lang="en-GB" sz="2800" b="1" dirty="0" smtClean="0"/>
              <a:t>(contact me if you want to sign up to the fortnightly </a:t>
            </a:r>
            <a:r>
              <a:rPr lang="en-GB" sz="2800" b="1" dirty="0" smtClean="0">
                <a:hlinkClick r:id="rId2"/>
              </a:rPr>
              <a:t>E News</a:t>
            </a:r>
            <a:r>
              <a:rPr lang="en-GB" sz="2800" b="1" dirty="0" smtClean="0"/>
              <a:t>!).</a:t>
            </a:r>
          </a:p>
          <a:p>
            <a:r>
              <a:rPr lang="en-GB" sz="2800" b="1" dirty="0" smtClean="0">
                <a:hlinkClick r:id="rId3"/>
              </a:rPr>
              <a:t>Caroline.buxton@centralca.org.uk</a:t>
            </a:r>
            <a:endParaRPr lang="en-GB" sz="2800" b="1" dirty="0" smtClean="0"/>
          </a:p>
          <a:p>
            <a:endParaRPr lang="en-GB" sz="2800" b="1" dirty="0"/>
          </a:p>
          <a:p>
            <a:pPr marL="0" indent="0">
              <a:buNone/>
            </a:pPr>
            <a:endParaRPr lang="en-GB" b="1" dirty="0"/>
          </a:p>
        </p:txBody>
      </p:sp>
      <p:pic>
        <p:nvPicPr>
          <p:cNvPr id="5" name="Picture 1" descr="PNG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Caroline\AppData\Local\Microsoft\Windows\Temporary Internet Files\Content.IE5\BY24L7G5\Kliponious-green-tick[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95427" y="4725144"/>
            <a:ext cx="1762761" cy="201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736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4038"/>
            <a:ext cx="8229600" cy="1143000"/>
          </a:xfr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l"/>
            <a:r>
              <a:rPr lang="en-GB" sz="2800" b="1" dirty="0" smtClean="0"/>
              <a:t>	</a:t>
            </a:r>
            <a:r>
              <a:rPr lang="en-GB" sz="2400" b="1" dirty="0" smtClean="0"/>
              <a:t>	Any questions?</a:t>
            </a:r>
            <a:endParaRPr lang="en-GB" sz="4000" b="1" dirty="0"/>
          </a:p>
        </p:txBody>
      </p:sp>
      <p:sp>
        <p:nvSpPr>
          <p:cNvPr id="3" name="Content Placeholder 2"/>
          <p:cNvSpPr>
            <a:spLocks noGrp="1"/>
          </p:cNvSpPr>
          <p:nvPr>
            <p:ph idx="1"/>
          </p:nvPr>
        </p:nvSpPr>
        <p:spPr/>
        <p:txBody>
          <a:bodyPr>
            <a:normAutofit/>
          </a:bodyPr>
          <a:lstStyle/>
          <a:p>
            <a:pPr marL="0" indent="0">
              <a:buNone/>
            </a:pPr>
            <a:r>
              <a:rPr lang="en-GB" sz="2800" b="1" dirty="0" smtClean="0"/>
              <a:t>Please put any questions or comments in the Chat and  even if we cannot respond during the session we can circulate further information and responses.  </a:t>
            </a:r>
            <a:endParaRPr lang="en-GB" sz="2800" b="1" dirty="0"/>
          </a:p>
          <a:p>
            <a:pPr marL="0" indent="0">
              <a:buNone/>
            </a:pPr>
            <a:endParaRPr lang="en-GB" b="1" dirty="0"/>
          </a:p>
        </p:txBody>
      </p:sp>
      <p:pic>
        <p:nvPicPr>
          <p:cNvPr id="5" name="Picture 1" descr="PNG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Caroline\Pictures\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3356992"/>
            <a:ext cx="2592288"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431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4038"/>
            <a:ext cx="8229600" cy="1143000"/>
          </a:xfrm>
          <a:solidFill>
            <a:schemeClr val="accent6"/>
          </a:solidFill>
        </p:spPr>
        <p:style>
          <a:lnRef idx="1">
            <a:schemeClr val="accent5"/>
          </a:lnRef>
          <a:fillRef idx="2">
            <a:schemeClr val="accent5"/>
          </a:fillRef>
          <a:effectRef idx="1">
            <a:schemeClr val="accent5"/>
          </a:effectRef>
          <a:fontRef idx="minor">
            <a:schemeClr val="dk1"/>
          </a:fontRef>
        </p:style>
        <p:txBody>
          <a:bodyPr>
            <a:normAutofit/>
          </a:bodyPr>
          <a:lstStyle/>
          <a:p>
            <a:pPr algn="l"/>
            <a:r>
              <a:rPr lang="en-GB" sz="2400" b="1" dirty="0" smtClean="0"/>
              <a:t>Bridport Citizens Advice – specialist benefits service</a:t>
            </a:r>
            <a:endParaRPr lang="en-GB" sz="4000" b="1" dirty="0"/>
          </a:p>
        </p:txBody>
      </p:sp>
      <p:sp>
        <p:nvSpPr>
          <p:cNvPr id="3" name="Content Placeholder 2"/>
          <p:cNvSpPr>
            <a:spLocks noGrp="1"/>
          </p:cNvSpPr>
          <p:nvPr>
            <p:ph idx="1"/>
          </p:nvPr>
        </p:nvSpPr>
        <p:spPr/>
        <p:txBody>
          <a:bodyPr>
            <a:normAutofit fontScale="62500" lnSpcReduction="20000"/>
          </a:bodyPr>
          <a:lstStyle/>
          <a:p>
            <a:pPr marL="0" indent="0">
              <a:buNone/>
            </a:pPr>
            <a:r>
              <a:rPr lang="en-GB" b="1" dirty="0" smtClean="0">
                <a:solidFill>
                  <a:srgbClr val="000000"/>
                </a:solidFill>
              </a:rPr>
              <a:t>This provides specialist </a:t>
            </a:r>
            <a:r>
              <a:rPr lang="en-GB" b="1" dirty="0">
                <a:solidFill>
                  <a:srgbClr val="000000"/>
                </a:solidFill>
              </a:rPr>
              <a:t>advice on complex benefit cases, including benefit challenges and appeals, and is accepting referrals from Dorset partnership agencies</a:t>
            </a:r>
            <a:r>
              <a:rPr lang="en-GB" b="1" dirty="0" smtClean="0">
                <a:solidFill>
                  <a:srgbClr val="000000"/>
                </a:solidFill>
              </a:rPr>
              <a:t>.  </a:t>
            </a:r>
            <a:r>
              <a:rPr lang="en-GB" b="1" dirty="0">
                <a:solidFill>
                  <a:srgbClr val="000000"/>
                </a:solidFill>
              </a:rPr>
              <a:t>Three </a:t>
            </a:r>
            <a:r>
              <a:rPr lang="en-GB" b="1" dirty="0" smtClean="0">
                <a:solidFill>
                  <a:srgbClr val="000000"/>
                </a:solidFill>
              </a:rPr>
              <a:t>benefit </a:t>
            </a:r>
            <a:r>
              <a:rPr lang="en-GB" b="1" dirty="0">
                <a:solidFill>
                  <a:srgbClr val="000000"/>
                </a:solidFill>
              </a:rPr>
              <a:t>advisers </a:t>
            </a:r>
            <a:r>
              <a:rPr lang="en-GB" b="1" dirty="0" smtClean="0">
                <a:solidFill>
                  <a:srgbClr val="000000"/>
                </a:solidFill>
              </a:rPr>
              <a:t>provide </a:t>
            </a:r>
            <a:r>
              <a:rPr lang="en-GB" b="1" dirty="0">
                <a:solidFill>
                  <a:srgbClr val="000000"/>
                </a:solidFill>
              </a:rPr>
              <a:t>second-tier benefit </a:t>
            </a:r>
            <a:r>
              <a:rPr lang="en-GB" b="1" dirty="0" smtClean="0">
                <a:solidFill>
                  <a:srgbClr val="000000"/>
                </a:solidFill>
              </a:rPr>
              <a:t>advice on:</a:t>
            </a:r>
          </a:p>
          <a:p>
            <a:r>
              <a:rPr lang="en-GB" b="1" dirty="0" smtClean="0">
                <a:solidFill>
                  <a:srgbClr val="000000"/>
                </a:solidFill>
              </a:rPr>
              <a:t>benefit </a:t>
            </a:r>
            <a:r>
              <a:rPr lang="en-GB" b="1" dirty="0">
                <a:solidFill>
                  <a:srgbClr val="000000"/>
                </a:solidFill>
              </a:rPr>
              <a:t>rights and </a:t>
            </a:r>
            <a:r>
              <a:rPr lang="en-GB" b="1" dirty="0" smtClean="0">
                <a:solidFill>
                  <a:srgbClr val="000000"/>
                </a:solidFill>
              </a:rPr>
              <a:t>entitlements</a:t>
            </a:r>
          </a:p>
          <a:p>
            <a:r>
              <a:rPr lang="en-GB" b="1" dirty="0" smtClean="0">
                <a:solidFill>
                  <a:srgbClr val="000000"/>
                </a:solidFill>
              </a:rPr>
              <a:t>disputes</a:t>
            </a:r>
            <a:r>
              <a:rPr lang="en-GB" b="1" dirty="0">
                <a:solidFill>
                  <a:srgbClr val="000000"/>
                </a:solidFill>
              </a:rPr>
              <a:t>, appeals, </a:t>
            </a:r>
            <a:endParaRPr lang="en-GB" b="1" dirty="0" smtClean="0">
              <a:solidFill>
                <a:srgbClr val="000000"/>
              </a:solidFill>
            </a:endParaRPr>
          </a:p>
          <a:p>
            <a:r>
              <a:rPr lang="en-GB" b="1" dirty="0" smtClean="0">
                <a:solidFill>
                  <a:srgbClr val="000000"/>
                </a:solidFill>
              </a:rPr>
              <a:t>overpayment </a:t>
            </a:r>
            <a:r>
              <a:rPr lang="en-GB" b="1" dirty="0">
                <a:solidFill>
                  <a:srgbClr val="000000"/>
                </a:solidFill>
              </a:rPr>
              <a:t>recovery issues and alleged benefit fraud. </a:t>
            </a:r>
            <a:endParaRPr lang="en-GB" b="1" dirty="0" smtClean="0">
              <a:solidFill>
                <a:srgbClr val="000000"/>
              </a:solidFill>
            </a:endParaRPr>
          </a:p>
          <a:p>
            <a:pPr marL="0" indent="0">
              <a:buNone/>
            </a:pPr>
            <a:endParaRPr lang="en-GB" b="1" dirty="0" smtClean="0">
              <a:solidFill>
                <a:srgbClr val="000000"/>
              </a:solidFill>
            </a:endParaRPr>
          </a:p>
          <a:p>
            <a:pPr marL="0" indent="0">
              <a:buNone/>
            </a:pPr>
            <a:r>
              <a:rPr lang="en-GB" b="1" dirty="0" smtClean="0">
                <a:solidFill>
                  <a:srgbClr val="000000"/>
                </a:solidFill>
              </a:rPr>
              <a:t>The </a:t>
            </a:r>
            <a:r>
              <a:rPr lang="en-GB" b="1" dirty="0">
                <a:solidFill>
                  <a:srgbClr val="000000"/>
                </a:solidFill>
              </a:rPr>
              <a:t>team at Bridport will advise </a:t>
            </a:r>
            <a:r>
              <a:rPr lang="en-GB" b="1" dirty="0" smtClean="0">
                <a:solidFill>
                  <a:srgbClr val="000000"/>
                </a:solidFill>
              </a:rPr>
              <a:t>on the merits </a:t>
            </a:r>
            <a:r>
              <a:rPr lang="en-GB" b="1" dirty="0">
                <a:solidFill>
                  <a:srgbClr val="000000"/>
                </a:solidFill>
              </a:rPr>
              <a:t>of a </a:t>
            </a:r>
            <a:r>
              <a:rPr lang="en-GB" b="1" dirty="0" smtClean="0">
                <a:solidFill>
                  <a:srgbClr val="000000"/>
                </a:solidFill>
              </a:rPr>
              <a:t>case</a:t>
            </a:r>
            <a:r>
              <a:rPr lang="en-GB" b="1" dirty="0">
                <a:solidFill>
                  <a:srgbClr val="000000"/>
                </a:solidFill>
              </a:rPr>
              <a:t>, gather testimony from clients, prepare written evidence and represent in person at benefit </a:t>
            </a:r>
            <a:r>
              <a:rPr lang="en-GB" b="1" dirty="0" smtClean="0">
                <a:solidFill>
                  <a:srgbClr val="000000"/>
                </a:solidFill>
              </a:rPr>
              <a:t>tribunals, for example </a:t>
            </a:r>
            <a:r>
              <a:rPr lang="en-GB" b="1" smtClean="0">
                <a:solidFill>
                  <a:srgbClr val="000000"/>
                </a:solidFill>
              </a:rPr>
              <a:t>for people </a:t>
            </a:r>
            <a:r>
              <a:rPr lang="en-GB" b="1" dirty="0" smtClean="0">
                <a:solidFill>
                  <a:srgbClr val="000000"/>
                </a:solidFill>
              </a:rPr>
              <a:t>who </a:t>
            </a:r>
            <a:r>
              <a:rPr lang="en-GB" b="1" dirty="0">
                <a:solidFill>
                  <a:srgbClr val="000000"/>
                </a:solidFill>
              </a:rPr>
              <a:t>have been turned down for </a:t>
            </a:r>
            <a:r>
              <a:rPr lang="en-GB" b="1" dirty="0" smtClean="0">
                <a:solidFill>
                  <a:srgbClr val="000000"/>
                </a:solidFill>
              </a:rPr>
              <a:t>Personal Independence Payment </a:t>
            </a:r>
            <a:r>
              <a:rPr lang="en-GB" b="1" dirty="0">
                <a:solidFill>
                  <a:srgbClr val="000000"/>
                </a:solidFill>
              </a:rPr>
              <a:t>(or had it reduced following a review), or who have “failed” a work capability </a:t>
            </a:r>
            <a:r>
              <a:rPr lang="en-GB" b="1" dirty="0" smtClean="0">
                <a:solidFill>
                  <a:srgbClr val="000000"/>
                </a:solidFill>
              </a:rPr>
              <a:t>assessment.</a:t>
            </a:r>
          </a:p>
          <a:p>
            <a:pPr marL="0" indent="0">
              <a:buNone/>
            </a:pPr>
            <a:endParaRPr lang="en-GB" b="1" dirty="0" smtClean="0">
              <a:solidFill>
                <a:srgbClr val="000000"/>
              </a:solidFill>
            </a:endParaRPr>
          </a:p>
          <a:p>
            <a:pPr marL="0" indent="0">
              <a:buNone/>
            </a:pPr>
            <a:r>
              <a:rPr lang="en-GB" b="1" dirty="0" smtClean="0">
                <a:solidFill>
                  <a:srgbClr val="000000"/>
                </a:solidFill>
              </a:rPr>
              <a:t>Contact:  </a:t>
            </a:r>
            <a:r>
              <a:rPr lang="en-GB" b="1" dirty="0">
                <a:solidFill>
                  <a:srgbClr val="000000"/>
                </a:solidFill>
              </a:rPr>
              <a:t>by email: </a:t>
            </a:r>
            <a:r>
              <a:rPr lang="en-GB" b="1" dirty="0">
                <a:solidFill>
                  <a:srgbClr val="1155CC"/>
                </a:solidFill>
                <a:hlinkClick r:id="rId2"/>
              </a:rPr>
              <a:t>advice@bridport-cab.org.uk</a:t>
            </a:r>
            <a:r>
              <a:rPr lang="en-GB" b="1" dirty="0">
                <a:solidFill>
                  <a:srgbClr val="000000"/>
                </a:solidFill>
              </a:rPr>
              <a:t> or by using the “contact” form on their website: </a:t>
            </a:r>
            <a:r>
              <a:rPr lang="en-GB" b="1" dirty="0">
                <a:solidFill>
                  <a:srgbClr val="1155CC"/>
                </a:solidFill>
                <a:hlinkClick r:id="rId3"/>
              </a:rPr>
              <a:t>Bridport and District Citizens Advice | Contact Us (bridportca.org.uk)</a:t>
            </a:r>
            <a:r>
              <a:rPr lang="en-GB" b="1" dirty="0">
                <a:solidFill>
                  <a:srgbClr val="000000"/>
                </a:solidFill>
              </a:rPr>
              <a:t> (please state “Henry Smith referral” in the subject line) </a:t>
            </a:r>
            <a:endParaRPr lang="en-GB" b="1" dirty="0"/>
          </a:p>
        </p:txBody>
      </p:sp>
      <p:pic>
        <p:nvPicPr>
          <p:cNvPr id="5" name="Picture 1" descr="PNG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8344" y="332656"/>
            <a:ext cx="1161678" cy="1161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023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5637</TotalTime>
  <Words>1148</Words>
  <Application>Microsoft Office PowerPoint</Application>
  <PresentationFormat>On-screen Show (4:3)</PresentationFormat>
  <Paragraphs>118</Paragraphs>
  <Slides>17</Slides>
  <Notes>0</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Office Theme</vt:lpstr>
      <vt:lpstr>3_Office Theme</vt:lpstr>
      <vt:lpstr>PowerPoint Presentation</vt:lpstr>
      <vt:lpstr>PowerPoint Presentation</vt:lpstr>
      <vt:lpstr>About Citizens Advice: aims and principles  </vt:lpstr>
      <vt:lpstr>On the frontline - current advice needs  </vt:lpstr>
      <vt:lpstr> Advice trends: what our national data tells us      </vt:lpstr>
      <vt:lpstr>PowerPoint Presentation</vt:lpstr>
      <vt:lpstr> Advice trends: Local      </vt:lpstr>
      <vt:lpstr>PowerPoint Presentation</vt:lpstr>
      <vt:lpstr>And how are cost of living worries   affecting people?  </vt:lpstr>
      <vt:lpstr>Government Support 2023/4 – the headlines   </vt:lpstr>
      <vt:lpstr>Government Support for energy costs   </vt:lpstr>
      <vt:lpstr>Our role in respect of Govt support   </vt:lpstr>
      <vt:lpstr>More on ‘Income Maximisation’ –  what does it include?    </vt:lpstr>
      <vt:lpstr>Looking ahead?  </vt:lpstr>
      <vt:lpstr>What else are we doing to help and support people?    </vt:lpstr>
      <vt:lpstr>  Any questions?</vt:lpstr>
      <vt:lpstr>Bridport Citizens Advice – specialist benefits service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AwayDay: 7 July 2014</dc:title>
  <dc:creator>Caroline</dc:creator>
  <cp:lastModifiedBy>Caroline</cp:lastModifiedBy>
  <cp:revision>292</cp:revision>
  <dcterms:created xsi:type="dcterms:W3CDTF">2014-06-12T15:39:11Z</dcterms:created>
  <dcterms:modified xsi:type="dcterms:W3CDTF">2023-11-28T11:08:57Z</dcterms:modified>
</cp:coreProperties>
</file>